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9144000" cy="5143500" type="screen4x3"/>
  <p:notesSz cx="51435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notesMaster" Target="notesMasters/notesMaster1.xml"/><Relationship Id="rId25" Type="http://schemas.openxmlformats.org/officeDocument/2006/relationships/theme" Target="theme/theme2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/Relationships>

</file>

<file path=ppt/notesMasters/_rels/notesMaster1.xml.rels><?xml version="1.0" encoding="UTF-8" standalone="yes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6EBAA8-ADDE-4290-A9BE-D64DC1002B1F}" type="datetimeFigureOut">
              <a:rPr lang="en-US" smtClean="0"/>
              <a:t>2/3/2017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65F6F6-A11E-4DE0-B2DB-03E2E9A5946D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
</file>

<file path=ppt/notesSlides/_rels/notesSlide10.xml.rels><?xml version="1.0" encoding="UTF-8" standalone="yes"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
</file>

<file path=ppt/notesSlides/_rels/notesSlide11.xml.rels><?xml version="1.0" encoding="UTF-8" standalone="yes"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
</file>

<file path=ppt/notesSlides/_rels/notesSlide12.xml.rels><?xml version="1.0" encoding="UTF-8" standalone="yes"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
</file>

<file path=ppt/notesSlides/_rels/notesSlide13.xml.rels><?xml version="1.0" encoding="UTF-8" standalone="yes"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
</file>

<file path=ppt/notesSlides/_rels/notesSlide14.xml.rels><?xml version="1.0" encoding="UTF-8" standalone="yes"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
</file>

<file path=ppt/notesSlides/_rels/notesSlide15.xml.rels><?xml version="1.0" encoding="UTF-8" standalone="yes"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
</file>

<file path=ppt/notesSlides/_rels/notesSlide16.xml.rels><?xml version="1.0" encoding="UTF-8" standalone="yes"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
</file>

<file path=ppt/notesSlides/_rels/notesSlide17.xml.rels><?xml version="1.0" encoding="UTF-8" standalone="yes"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
</file>

<file path=ppt/notesSlides/_rels/notesSlide18.xml.rels><?xml version="1.0" encoding="UTF-8" standalone="yes"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
</file>

<file path=ppt/notesSlides/_rels/notesSlide19.xml.rels><?xml version="1.0" encoding="UTF-8" standalone="yes"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
</file>

<file path=ppt/notesSlides/_rels/notesSlide2.xml.rels><?xml version="1.0" encoding="UTF-8" standalone="yes"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
</file>

<file path=ppt/notesSlides/_rels/notesSlide20.xml.rels><?xml version="1.0" encoding="UTF-8" standalone="yes"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
</file>

<file path=ppt/notesSlides/_rels/notesSlide3.xml.rels><?xml version="1.0" encoding="UTF-8" standalone="yes"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
</file>

<file path=ppt/notesSlides/_rels/notesSlide4.xml.rels><?xml version="1.0" encoding="UTF-8" standalone="yes"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
</file>

<file path=ppt/notesSlides/_rels/notesSlide5.xml.rels><?xml version="1.0" encoding="UTF-8" standalone="yes"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
</file>

<file path=ppt/notesSlides/_rels/notesSlide6.xml.rels><?xml version="1.0" encoding="UTF-8" standalone="yes"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
</file>

<file path=ppt/notesSlides/_rels/notesSlide7.xml.rels><?xml version="1.0" encoding="UTF-8" standalone="yes"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
</file>

<file path=ppt/notesSlides/_rels/notesSlide8.xml.rels><?xml version="1.0" encoding="UTF-8" standalone="yes"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
</file>

<file path=ppt/notesSlides/_rels/notesSlide9.xml.rels><?xml version="1.0" encoding="UTF-8" standalone="yes"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Early computers were essentially fancy calculators capable of receiving input, solving problems, </a:t>
            </a:r>
          </a:p>
          <a:p>
            <a:r>
              <a:rPr lang="en-US" dirty="0" smtClean="0"/>
              <a:t>and displaying output; </a:t>
            </a:r>
          </a:p>
          <a:p>
            <a:r>
              <a:rPr lang="en-US" dirty="0" smtClean="0"/>
              <a:t>if you wanted to change the function of the machine you had to re-wire and re-structure it. </a:t>
            </a:r>
          </a:p>
          <a:p>
            <a:r>
              <a:rPr lang="en-US" dirty="0" smtClean="0"/>
              <a:t>To overcome this limitation, stored-program computers were created.</a:t>
            </a:r>
          </a:p>
          <a:p>
            <a:r>
              <a:rPr lang="en-US" dirty="0" smtClean="0"/>
              <a:t/>
            </a:r>
          </a:p>
          <a:p>
            <a:r>
              <a:rPr lang="en-US" dirty="0" smtClean="0"/>
              <a:t>These computers store in memory a set of instructions (a program) that details the computation to be run. </a:t>
            </a:r>
          </a:p>
          <a:p>
            <a:r>
              <a:rPr lang="en-US" dirty="0" smtClean="0"/>
              <a:t>Before the 1950s, developers had to translate their mathmatical equations into machine code (binary); </a:t>
            </a:r>
          </a:p>
          <a:p>
            <a:r>
              <a:rPr lang="en-US" dirty="0" smtClean="0"/>
              <a:t>Grace Hopper changed the programming world by developing the first compiler and later the first </a:t>
            </a:r>
          </a:p>
          <a:p>
            <a:r>
              <a:rPr lang="en-US" dirty="0" smtClean="0"/>
              <a:t>programming language that used entirely English words (FLOW-MATIC).</a:t>
            </a:r>
          </a:p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65F6F6-A11E-4DE0-B2DB-03E2E9A5946D}" type="slidenum">
              <a:rPr lang="en-US" smtClean="0"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&lt;&lt; Use some of the static website examples as a comparison. Ask learners, </a:t>
            </a:r>
          </a:p>
          <a:p>
            <a:r>
              <a:rPr lang="en-US" dirty="0" smtClean="0"/>
              <a:t>"what websites need to be personalized?" &gt;&gt;</a:t>
            </a:r>
          </a:p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65F6F6-A11E-4DE0-B2DB-03E2E9A5946D}" type="slidenum">
              <a:rPr lang="en-US" smtClean="0"/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We'll explore back-end programming multiple times in the extended program.</a:t>
            </a:r>
          </a:p>
          <a:p>
            <a:r>
              <a:rPr lang="en-US" dirty="0" smtClean="0"/>
              <a:t>First, we'll introduce the concepts of back-end programming using JavaScript in course 6.</a:t>
            </a:r>
          </a:p>
          <a:p>
            <a:r>
              <a:rPr lang="en-US" dirty="0" smtClean="0"/>
              <a:t>We'll touch on integrating back-end programming and data storage at the end of course 8.</a:t>
            </a:r>
          </a:p>
          <a:p>
            <a:r>
              <a:rPr lang="en-US" dirty="0" smtClean="0"/>
              <a:t>Then, as we near the end of the program, we'll revisit those concepts in Python, giving us</a:t>
            </a:r>
          </a:p>
          <a:p>
            <a:r>
              <a:rPr lang="en-US" dirty="0" smtClean="0"/>
              <a:t>an opportunity to compare and contrast two different languages that accomplish the same task.</a:t>
            </a:r>
          </a:p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65F6F6-A11E-4DE0-B2DB-03E2E9A5946D}" type="slidenum">
              <a:rPr lang="en-US" smtClean="0"/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Front-end programming relates to the webpage that the user interacts with. Initially, a developer would create </a:t>
            </a:r>
          </a:p>
          <a:p>
            <a:r>
              <a:rPr lang="en-US" dirty="0" smtClean="0"/>
              <a:t>a webpage with HTML (JavaScript and CSS support came in 1996). The browser would make a request to the server </a:t>
            </a:r>
          </a:p>
          <a:p>
            <a:r>
              <a:rPr lang="en-US" dirty="0" smtClean="0"/>
              <a:t>and the server would then send the stored files in an HTTP response. </a:t>
            </a:r>
          </a:p>
          <a:p>
            <a:r>
              <a:rPr lang="en-US" dirty="0" smtClean="0"/>
              <a:t/>
            </a:r>
          </a:p>
          <a:p>
            <a:r>
              <a:rPr lang="en-US" dirty="0" smtClean="0"/>
              <a:t>While that process still happens today with static webpages, developers also came up with a more complicated, </a:t>
            </a:r>
          </a:p>
          <a:p>
            <a:r>
              <a:rPr lang="en-US" dirty="0" smtClean="0"/>
              <a:t>yet more flexible way of delivering content to a user. Dynamic websites generally utilize a server to recover </a:t>
            </a:r>
          </a:p>
          <a:p>
            <a:r>
              <a:rPr lang="en-US" dirty="0" smtClean="0"/>
              <a:t>data and process it **before** sending the response back to the client, allowing webpages to contain </a:t>
            </a:r>
          </a:p>
          <a:p>
            <a:r>
              <a:rPr lang="en-US" dirty="0" smtClean="0"/>
              <a:t>interactive, continually changing elements. </a:t>
            </a:r>
          </a:p>
          <a:p>
            <a:r>
              <a:rPr lang="en-US" dirty="0" smtClean="0"/>
              <a:t/>
            </a:r>
          </a:p>
          <a:p>
            <a:r>
              <a:rPr lang="en-US" dirty="0" smtClean="0"/>
              <a:t>&lt;&lt; Exercise 5: What is front-end programming (in your own words)? &gt;&gt;</a:t>
            </a:r>
          </a:p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65F6F6-A11E-4DE0-B2DB-03E2E9A5946D}" type="slidenum">
              <a:rPr lang="en-US" smtClean="0"/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These could be SPAs that use Ajax, or apps that run fully in the browser. The idea </a:t>
            </a:r>
          </a:p>
          <a:p>
            <a:r>
              <a:rPr lang="en-US" dirty="0" smtClean="0"/>
              <a:t>is that the content of the webpage is affected by the user.</a:t>
            </a:r>
          </a:p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65F6F6-A11E-4DE0-B2DB-03E2E9A5946D}" type="slidenum">
              <a:rPr lang="en-US" smtClean="0"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Later in the introductory course, we'll begin to build dynamic websites with JavaScript.</a:t>
            </a:r>
          </a:p>
          <a:p>
            <a:r>
              <a:rPr lang="en-US" dirty="0" smtClean="0"/>
              <a:t>Then, in the fifth course of the extended program, we'll take a closer look at JavaScript and learn to build </a:t>
            </a:r>
          </a:p>
          <a:p>
            <a:r>
              <a:rPr lang="en-US" dirty="0" smtClean="0"/>
              <a:t>more complex front-end web applications.</a:t>
            </a:r>
          </a:p>
          <a:p>
            <a:r>
              <a:rPr lang="en-US" dirty="0" smtClean="0"/>
              <a:t>In course 7, we'll look at one of the most popular JavaScript libraries used in front-end programming: React.</a:t>
            </a:r>
          </a:p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65F6F6-A11E-4DE0-B2DB-03E2E9A5946D}" type="slidenum">
              <a:rPr lang="en-US" smtClean="0"/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 course 8, we'll learn about how to store and access data through Structured Query Language (SQL), eventually </a:t>
            </a:r>
          </a:p>
          <a:p>
            <a:r>
              <a:rPr lang="en-US" dirty="0" smtClean="0"/>
              <a:t>integrating it with what we learned about back-end programming in course 6.</a:t>
            </a:r>
          </a:p>
          <a:p>
            <a:r>
              <a:rPr lang="en-US" dirty="0" smtClean="0"/>
              <a:t>We'll cover cybersecurity in the context of both front-end and back-end programming </a:t>
            </a:r>
          </a:p>
          <a:p>
            <a:r>
              <a:rPr lang="en-US" dirty="0" smtClean="0"/>
              <a:t>as we near the end of the program in course 9.</a:t>
            </a:r>
          </a:p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65F6F6-A11E-4DE0-B2DB-03E2E9A5946D}" type="slidenum">
              <a:rPr lang="en-US" smtClean="0"/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Let's take a step back for a moment and discuss what a career in Software Development looks like.</a:t>
            </a:r>
          </a:p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65F6F6-A11E-4DE0-B2DB-03E2E9A5946D}" type="slidenum">
              <a:rPr lang="en-US" smtClean="0"/>
              <a:t>18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Congratulate the students on taking the first step towards a new career. It can be scary to start something new, </a:t>
            </a:r>
          </a:p>
          <a:p>
            <a:r>
              <a:rPr lang="en-US" dirty="0" smtClean="0"/>
              <a:t>switch to a new industry, and enroll in a bootcamp. Celebrate this choice, commend them for their efforts.</a:t>
            </a:r>
          </a:p>
          <a:p>
            <a:r>
              <a:rPr lang="en-US" dirty="0" smtClean="0"/>
              <a:t/>
            </a:r>
          </a:p>
          <a:p>
            <a:r>
              <a:rPr lang="en-US" dirty="0" smtClean="0"/>
              <a:t>After covering the bulleted list:</a:t>
            </a:r>
          </a:p>
          <a:p>
            <a:r>
              <a:rPr lang="en-US" dirty="0" smtClean="0"/>
              <a:t>Advise learners you’ll be sharing content giving a personal perspective from TDX instructors throughout the course.</a:t>
            </a:r>
          </a:p>
          <a:p>
            <a:r>
              <a:rPr lang="en-US" dirty="0" smtClean="0"/>
              <a:t/>
            </a:r>
          </a:p>
          <a:p>
            <a:r>
              <a:rPr lang="en-US" dirty="0" smtClean="0"/>
              <a:t>&lt;&lt; Share the clip from the Instructors Panel video of how a few started in the industry. </a:t>
            </a:r>
          </a:p>
          <a:p>
            <a:r>
              <a:rPr lang="en-US" dirty="0" smtClean="0"/>
              <a:t>https://digitalskills.hosted.panopto.com/Panopto/Pages/Viewer.aspx?id=2d41eb6e-9d54-4540-80a9-ae5c015e7df2 &gt;&gt;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65F6F6-A11E-4DE0-B2DB-03E2E9A5946D}" type="slidenum">
              <a:rPr lang="en-US" smtClean="0"/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Dig deep here, show the students the importance of their role within the industry. </a:t>
            </a:r>
          </a:p>
          <a:p>
            <a:r>
              <a:rPr lang="en-US" dirty="0" smtClean="0"/>
              <a:t>Why should they choose THIS job, THIS career?</a:t>
            </a:r>
          </a:p>
          <a:p>
            <a:r>
              <a:rPr lang="en-US" dirty="0" smtClean="0"/>
              <a:t/>
            </a:r>
          </a:p>
          <a:p>
            <a:r>
              <a:rPr lang="en-US" dirty="0" smtClean="0"/>
              <a:t>Highlight diversity and inclusion within the industry. </a:t>
            </a:r>
          </a:p>
          <a:p>
            <a:r>
              <a:rPr lang="en-US" dirty="0" smtClean="0"/>
              <a:t/>
            </a:r>
          </a:p>
          <a:p>
            <a:r>
              <a:rPr lang="en-US" dirty="0" smtClean="0"/>
              <a:t>&lt;&lt; Share the instructor perspective video on how you can impact positive change. </a:t>
            </a:r>
          </a:p>
          <a:p>
            <a:r>
              <a:rPr lang="en-US" dirty="0" smtClean="0"/>
              <a:t>https://digitalskills.hosted.panopto.com/Panopto/Pages/Viewer.aspx?id=dbd6665a-e766-4a0c-8e3b-ae5c015ee214 &gt;&gt;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65F6F6-A11E-4DE0-B2DB-03E2E9A5946D}" type="slidenum">
              <a:rPr lang="en-US" smtClean="0"/>
              <a:t>20</a:t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Use this time for Q&amp;A and let the learners ask about you own career journey to becoming a developer.</a:t>
            </a:r>
          </a:p>
          <a:p>
            <a:r>
              <a:rPr lang="en-US" dirty="0" smtClean="0"/>
              <a:t/>
            </a:r>
          </a:p>
          <a:p>
            <a:r>
              <a:rPr lang="en-US" dirty="0" smtClean="0"/>
              <a:t>Draw on as much personal experience as you can.</a:t>
            </a:r>
          </a:p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65F6F6-A11E-4DE0-B2DB-03E2E9A5946D}" type="slidenum">
              <a:rPr lang="en-US" smtClean="0"/>
              <a:t>21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internet is, at its core, a way for computers to communicate.</a:t>
            </a:r>
          </a:p>
          <a:p>
            <a:r>
              <a:rPr lang="en-US" dirty="0" smtClean="0"/>
              <a:t/>
            </a:r>
          </a:p>
          <a:p>
            <a:r>
              <a:rPr lang="en-US" dirty="0" smtClean="0"/>
              <a:t>The internet "officially" began in the late 60s as a way to connect university computers in the US over the </a:t>
            </a:r>
          </a:p>
          <a:p>
            <a:r>
              <a:rPr lang="en-US" dirty="0" smtClean="0"/>
              <a:t>already-existing national phone network. By the late 80s, the internet as we know it was beginning to take shape </a:t>
            </a:r>
          </a:p>
          <a:p>
            <a:r>
              <a:rPr lang="en-US" dirty="0" smtClean="0"/>
              <a:t>through applications (domain names, email, file transfer, etc.), internet communication (routing, TCP/IP etc.), </a:t>
            </a:r>
          </a:p>
          <a:p>
            <a:r>
              <a:rPr lang="en-US" dirty="0" smtClean="0"/>
              <a:t>and ethernet networking (dedicated internet cables that replaced the old phone-network system).</a:t>
            </a:r>
          </a:p>
          <a:p>
            <a:r>
              <a:rPr lang="en-US" dirty="0" smtClean="0"/>
              <a:t/>
            </a:r>
          </a:p>
          <a:p>
            <a:r>
              <a:rPr lang="en-US" dirty="0" smtClean="0"/>
              <a:t>In the 90s, the combination of home computers and the invention of the World Wide Web (HTTP) </a:t>
            </a:r>
          </a:p>
          <a:p>
            <a:r>
              <a:rPr lang="en-US" dirty="0" smtClean="0"/>
              <a:t>grew the internet exponentially. </a:t>
            </a:r>
          </a:p>
          <a:p>
            <a:r>
              <a:rPr lang="en-US" dirty="0" smtClean="0"/>
              <a:t>In the last decade, there has been a huge centralization of internet infastructure as cellular companies </a:t>
            </a:r>
          </a:p>
          <a:p>
            <a:r>
              <a:rPr lang="en-US" dirty="0" smtClean="0"/>
              <a:t>focus on internet service and cloud computing/storage hosts most modern services.</a:t>
            </a:r>
          </a:p>
          <a:p>
            <a:r>
              <a:rPr lang="en-US" dirty="0" smtClean="0"/>
              <a:t/>
            </a:r>
          </a:p>
          <a:p>
            <a:r>
              <a:rPr lang="en-US" dirty="0" smtClean="0"/>
              <a:t>&lt;&lt; Summarized from Dr. Spencer Sevilla.&gt;&gt;</a:t>
            </a:r>
          </a:p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65F6F6-A11E-4DE0-B2DB-03E2E9A5946D}" type="slidenum">
              <a:rPr lang="en-US" smtClean="0"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Let's see how your computer can function as both a client and a server!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65F6F6-A11E-4DE0-B2DB-03E2E9A5946D}" type="slidenum">
              <a:rPr lang="en-US" smtClean="0"/>
              <a:t>22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Connecting computers to one another resulted in the internet.</a:t>
            </a:r>
          </a:p>
          <a:p>
            <a:r>
              <a:rPr lang="en-US" dirty="0" smtClean="0"/>
              <a:t>Computers connected to the internet take on two roles:</a:t>
            </a:r>
          </a:p>
          <a:p>
            <a:r>
              <a:rPr lang="en-US" dirty="0" smtClean="0"/>
              <a:t>  1. Clients—usually make requests to servers</a:t>
            </a:r>
          </a:p>
          <a:p>
            <a:r>
              <a:rPr lang="en-US" dirty="0" smtClean="0"/>
              <a:t>  2. Servers—usually send responses to clients</a:t>
            </a:r>
          </a:p>
          <a:p>
            <a:r>
              <a:rPr lang="en-US" dirty="0" smtClean="0"/>
              <a:t/>
            </a:r>
          </a:p>
          <a:p>
            <a:r>
              <a:rPr lang="en-US" dirty="0" smtClean="0"/>
              <a:t>&lt;&lt; Exercise 1: What is a server (in your own words)? &gt;&gt;</a:t>
            </a:r>
          </a:p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65F6F6-A11E-4DE0-B2DB-03E2E9A5946D}" type="slidenum">
              <a:rPr lang="en-US" smtClean="0"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most common type of client is a browser. A browser is software that a human can use to make </a:t>
            </a:r>
          </a:p>
          <a:p>
            <a:r>
              <a:rPr lang="en-US" dirty="0" smtClean="0"/>
              <a:t>requests to servers through the internet.</a:t>
            </a:r>
          </a:p>
          <a:p>
            <a:r>
              <a:rPr lang="en-US" dirty="0" smtClean="0"/>
              <a:t/>
            </a:r>
          </a:p>
          <a:p>
            <a:r>
              <a:rPr lang="en-US" dirty="0" smtClean="0"/>
              <a:t>&lt;&lt; Exercise 2: What is a browser (in your own words)? &gt;&gt;</a:t>
            </a:r>
          </a:p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65F6F6-A11E-4DE0-B2DB-03E2E9A5946D}" type="slidenum">
              <a:rPr lang="en-US" smtClean="0"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Static by definition means something that does not change. A static website contains web pages (HTML) </a:t>
            </a:r>
          </a:p>
          <a:p>
            <a:r>
              <a:rPr lang="en-US" dirty="0" smtClean="0"/>
              <a:t>with fixed content; </a:t>
            </a:r>
          </a:p>
          <a:p>
            <a:r>
              <a:rPr lang="en-US" dirty="0" smtClean="0"/>
              <a:t>it delivers the same content to everyone who visits the site, regardless of context. </a:t>
            </a:r>
          </a:p>
          <a:p>
            <a:r>
              <a:rPr lang="en-US" dirty="0" smtClean="0"/>
              <a:t>While the user may be able to interact with the site through JavaScript,</a:t>
            </a:r>
          </a:p>
          <a:p>
            <a:r>
              <a:rPr lang="en-US" dirty="0" smtClean="0"/>
              <a:t>the *content* only changes when the creators manually change it </a:t>
            </a:r>
          </a:p>
          <a:p>
            <a:r>
              <a:rPr lang="en-US" dirty="0" smtClean="0"/>
              <a:t>(as opposed to being programatically updated by a server).</a:t>
            </a:r>
          </a:p>
          <a:p>
            <a:r>
              <a:rPr lang="en-US" dirty="0" smtClean="0"/>
              <a:t/>
            </a:r>
          </a:p>
          <a:p>
            <a:r>
              <a:rPr lang="en-US" dirty="0" smtClean="0"/>
              <a:t>Example: https://agilemanifesto.org/ (nothing but text, images, and links)</a:t>
            </a:r>
          </a:p>
          <a:p>
            <a:r>
              <a:rPr lang="en-US" dirty="0" smtClean="0"/>
              <a:t/>
            </a:r>
          </a:p>
          <a:p>
            <a:r>
              <a:rPr lang="en-US" dirty="0" smtClean="0"/>
              <a:t>&lt;&lt; Exercise 3: What is a static website (in your own words)? &gt;&gt;</a:t>
            </a:r>
          </a:p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65F6F6-A11E-4DE0-B2DB-03E2E9A5946D}" type="slidenum">
              <a:rPr lang="en-US" smtClean="0"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&lt;&lt; You can also ask, "What kind of websites wouldn't need to change their content regularly?" &gt;&gt;</a:t>
            </a:r>
          </a:p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65F6F6-A11E-4DE0-B2DB-03E2E9A5946D}" type="slidenum">
              <a:rPr lang="en-US" smtClean="0"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We'll introduce HTML and CSS early in the introductory course.</a:t>
            </a:r>
          </a:p>
          <a:p>
            <a:r>
              <a:rPr lang="en-US" dirty="0" smtClean="0"/>
              <a:t>Then, in the first three courses of the extended program, we'll dive deeper into both of them, </a:t>
            </a:r>
          </a:p>
          <a:p>
            <a:r>
              <a:rPr lang="en-US" dirty="0" smtClean="0"/>
              <a:t>and cover the UX and UI skills necessary to create an impactful user experiences with them.</a:t>
            </a:r>
          </a:p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65F6F6-A11E-4DE0-B2DB-03E2E9A5946D}" type="slidenum">
              <a:rPr lang="en-US" smtClean="0"/>
              <a:t>9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As websites get bigger and bigger, it becomes more work to maintain the site and all its pages.</a:t>
            </a:r>
          </a:p>
          <a:p>
            <a:r>
              <a:rPr lang="en-US" dirty="0" smtClean="0"/>
              <a:t>Amazon has over 300 million products-how do they maintain all of those pages? </a:t>
            </a:r>
          </a:p>
          <a:p>
            <a:r>
              <a:rPr lang="en-US" dirty="0" smtClean="0"/>
              <a:t>There is not a developer hand-crafting each page. Instead, they have teams of programmers writing code </a:t>
            </a:r>
          </a:p>
          <a:p>
            <a:r>
              <a:rPr lang="en-US" dirty="0" smtClean="0"/>
              <a:t>that the server uses to create HTML, CSS, and even JavaScript programmatically. </a:t>
            </a:r>
          </a:p>
          <a:p>
            <a:r>
              <a:rPr lang="en-US" dirty="0" smtClean="0"/>
              <a:t>This also keeps the website up-to-date because the server can safely access data from a database and </a:t>
            </a:r>
          </a:p>
          <a:p>
            <a:r>
              <a:rPr lang="en-US" dirty="0" smtClean="0"/>
              <a:t>programatically put it into the pages they deliver to the client. </a:t>
            </a:r>
          </a:p>
          <a:p>
            <a:r>
              <a:rPr lang="en-US" dirty="0" smtClean="0"/>
              <a:t/>
            </a:r>
          </a:p>
          <a:p>
            <a:r>
              <a:rPr lang="en-US" dirty="0" smtClean="0"/>
              <a:t>&lt;&lt; Draw the attention of learners to the delay between when the user clicks and when the page updates.</a:t>
            </a:r>
          </a:p>
          <a:p>
            <a:r>
              <a:rPr lang="en-US" dirty="0" smtClean="0"/>
              <a:t>Talk about how that's a result of the browser waiting on the server to rebuild the HTML. &gt;&gt;</a:t>
            </a:r>
          </a:p>
          <a:p>
            <a:r>
              <a:rPr lang="en-US" dirty="0" smtClean="0"/>
              <a:t/>
            </a:r>
          </a:p>
          <a:p>
            <a:r>
              <a:rPr lang="en-US" dirty="0" smtClean="0"/>
              <a:t>&lt;&lt; Exercise 4: What is back-end programming (in your own words)? &gt;&gt;</a:t>
            </a:r>
          </a:p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65F6F6-A11E-4DE0-B2DB-03E2E9A5946D}" type="slidenum">
              <a:rPr lang="en-US" smtClean="0"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There are a lot of languages that can be used on servers and developers are still making more!</a:t>
            </a:r>
          </a:p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65F6F6-A11E-4DE0-B2DB-03E2E9A5946D}" type="slidenum">
              <a:rPr lang="en-US" smtClean="0"/>
              <a:t>11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15.png"/><Relationship Id="rId6" Type="http://schemas.openxmlformats.org/officeDocument/2006/relationships/image" Target="../media/image14.png"/><Relationship Id="rId7" Type="http://schemas.openxmlformats.org/officeDocument/2006/relationships/image" Target="../media/image27.png"/><Relationship Id="rId8" Type="http://schemas.openxmlformats.org/officeDocument/2006/relationships/image" Target="../media/image17.png"/><Relationship Id="rId9" Type="http://schemas.openxmlformats.org/officeDocument/2006/relationships/image" Target="../media/image18.png"/><Relationship Id="rId10" Type="http://schemas.openxmlformats.org/officeDocument/2006/relationships/image" Target="../media/image19.png"/><Relationship Id="rId11" Type="http://schemas.openxmlformats.org/officeDocument/2006/relationships/image" Target="../media/image20.png"/><Relationship Id="rId12" Type="http://schemas.openxmlformats.org/officeDocument/2006/relationships/image" Target="../media/image21.png"/><Relationship Id="rId13" Type="http://schemas.openxmlformats.org/officeDocument/2006/relationships/image" Target="../media/image22.png"/><Relationship Id="rId14" Type="http://schemas.openxmlformats.org/officeDocument/2006/relationships/image" Target="../media/image28.png"/><Relationship Id="rId15" Type="http://schemas.openxmlformats.org/officeDocument/2006/relationships/notesSlide" Target="../notesSlides/notesSlide8.xml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11.png"/><Relationship Id="rId6" Type="http://schemas.openxmlformats.org/officeDocument/2006/relationships/image" Target="../media/image27.png"/><Relationship Id="rId7" Type="http://schemas.openxmlformats.org/officeDocument/2006/relationships/image" Target="../media/image29.png"/><Relationship Id="rId8" Type="http://schemas.openxmlformats.org/officeDocument/2006/relationships/image" Target="../media/image30.png"/><Relationship Id="rId9" Type="http://schemas.openxmlformats.org/officeDocument/2006/relationships/image" Target="../media/image31.png"/><Relationship Id="rId10" Type="http://schemas.openxmlformats.org/officeDocument/2006/relationships/image" Target="../media/image32.png"/><Relationship Id="rId11" Type="http://schemas.openxmlformats.org/officeDocument/2006/relationships/image" Target="../media/image33.png"/><Relationship Id="rId12" Type="http://schemas.openxmlformats.org/officeDocument/2006/relationships/image" Target="../media/image34.png"/><Relationship Id="rId13" Type="http://schemas.openxmlformats.org/officeDocument/2006/relationships/image" Target="../media/image35.png"/><Relationship Id="rId14" Type="http://schemas.openxmlformats.org/officeDocument/2006/relationships/image" Target="../media/image36.png"/><Relationship Id="rId15" Type="http://schemas.openxmlformats.org/officeDocument/2006/relationships/image" Target="../media/image18.png"/><Relationship Id="rId16" Type="http://schemas.openxmlformats.org/officeDocument/2006/relationships/image" Target="../media/image17.png"/><Relationship Id="rId17" Type="http://schemas.openxmlformats.org/officeDocument/2006/relationships/notesSlide" Target="../notesSlides/notesSlide9.xml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24.png"/><Relationship Id="rId6" Type="http://schemas.openxmlformats.org/officeDocument/2006/relationships/image" Target="../media/image28.png"/><Relationship Id="rId7" Type="http://schemas.openxmlformats.org/officeDocument/2006/relationships/notesSlide" Target="../notesSlides/notesSlide10.xml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25.png"/><Relationship Id="rId6" Type="http://schemas.openxmlformats.org/officeDocument/2006/relationships/image" Target="../media/image37.png"/><Relationship Id="rId7" Type="http://schemas.openxmlformats.org/officeDocument/2006/relationships/notesSlide" Target="../notesSlides/notesSlide11.xml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15.png"/><Relationship Id="rId6" Type="http://schemas.openxmlformats.org/officeDocument/2006/relationships/image" Target="../media/image14.png"/><Relationship Id="rId7" Type="http://schemas.openxmlformats.org/officeDocument/2006/relationships/image" Target="../media/image17.png"/><Relationship Id="rId8" Type="http://schemas.openxmlformats.org/officeDocument/2006/relationships/image" Target="../media/image18.png"/><Relationship Id="rId9" Type="http://schemas.openxmlformats.org/officeDocument/2006/relationships/image" Target="../media/image19.png"/><Relationship Id="rId10" Type="http://schemas.openxmlformats.org/officeDocument/2006/relationships/image" Target="../media/image20.png"/><Relationship Id="rId11" Type="http://schemas.openxmlformats.org/officeDocument/2006/relationships/image" Target="../media/image21.png"/><Relationship Id="rId12" Type="http://schemas.openxmlformats.org/officeDocument/2006/relationships/image" Target="../media/image22.png"/><Relationship Id="rId13" Type="http://schemas.openxmlformats.org/officeDocument/2006/relationships/image" Target="../media/image38.png"/><Relationship Id="rId14" Type="http://schemas.openxmlformats.org/officeDocument/2006/relationships/notesSlide" Target="../notesSlides/notesSlide12.xml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24.png"/><Relationship Id="rId6" Type="http://schemas.openxmlformats.org/officeDocument/2006/relationships/image" Target="../media/image38.png"/><Relationship Id="rId7" Type="http://schemas.openxmlformats.org/officeDocument/2006/relationships/notesSlide" Target="../notesSlides/notesSlide13.xml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25.png"/><Relationship Id="rId6" Type="http://schemas.openxmlformats.org/officeDocument/2006/relationships/image" Target="../media/image39.png"/><Relationship Id="rId7" Type="http://schemas.openxmlformats.org/officeDocument/2006/relationships/notesSlide" Target="../notesSlides/notesSlide14.xml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25.png"/><Relationship Id="rId6" Type="http://schemas.openxmlformats.org/officeDocument/2006/relationships/image" Target="../media/image40.png"/><Relationship Id="rId7" Type="http://schemas.openxmlformats.org/officeDocument/2006/relationships/notesSlide" Target="../notesSlides/notesSlide15.xml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1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24.png"/><Relationship Id="rId7" Type="http://schemas.openxmlformats.org/officeDocument/2006/relationships/notesSlide" Target="../notesSlides/notesSlide16.xml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25.png"/><Relationship Id="rId6" Type="http://schemas.openxmlformats.org/officeDocument/2006/relationships/image" Target="../media/image14.png"/><Relationship Id="rId7" Type="http://schemas.openxmlformats.org/officeDocument/2006/relationships/image" Target="../media/image42.png"/><Relationship Id="rId8" Type="http://schemas.openxmlformats.org/officeDocument/2006/relationships/notesSlide" Target="../notesSlides/notesSlide17.xml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25.png"/><Relationship Id="rId6" Type="http://schemas.openxmlformats.org/officeDocument/2006/relationships/image" Target="../media/image14.png"/><Relationship Id="rId7" Type="http://schemas.openxmlformats.org/officeDocument/2006/relationships/image" Target="../media/image43.png"/><Relationship Id="rId8" Type="http://schemas.openxmlformats.org/officeDocument/2006/relationships/hyperlink" Target="https://digitalskills.hosted.panopto.com/Panopto/Pages/Viewer.aspx?id=dbd6665a-e766-4a0c-8e3b-ae5c015ee214" TargetMode="External"/><Relationship Id="rId9" Type="http://schemas.openxmlformats.org/officeDocument/2006/relationships/notesSlide" Target="../notesSlides/notesSlide18.xml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24.png"/><Relationship Id="rId6" Type="http://schemas.openxmlformats.org/officeDocument/2006/relationships/image" Target="../media/image44.png"/><Relationship Id="rId7" Type="http://schemas.openxmlformats.org/officeDocument/2006/relationships/notesSlide" Target="../notesSlides/notesSlide19.xml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11.png"/><Relationship Id="rId6" Type="http://schemas.openxmlformats.org/officeDocument/2006/relationships/image" Target="../media/image45.png"/><Relationship Id="rId7" Type="http://schemas.openxmlformats.org/officeDocument/2006/relationships/notesSlide" Target="../notesSlides/notesSlide20.xml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10.png"/><Relationship Id="rId7" Type="http://schemas.openxmlformats.org/officeDocument/2006/relationships/notesSlide" Target="../notesSlides/notesSlide1.xml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notesSlide" Target="../notesSlides/notesSlide2.xml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2.png"/><Relationship Id="rId8" Type="http://schemas.openxmlformats.org/officeDocument/2006/relationships/notesSlide" Target="../notesSlides/notesSlide3.xml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15.png"/><Relationship Id="rId6" Type="http://schemas.openxmlformats.org/officeDocument/2006/relationships/image" Target="../media/image14.png"/><Relationship Id="rId7" Type="http://schemas.openxmlformats.org/officeDocument/2006/relationships/image" Target="../media/image16.png"/><Relationship Id="rId8" Type="http://schemas.openxmlformats.org/officeDocument/2006/relationships/notesSlide" Target="../notesSlides/notesSlide4.xml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15.png"/><Relationship Id="rId6" Type="http://schemas.openxmlformats.org/officeDocument/2006/relationships/image" Target="../media/image14.png"/><Relationship Id="rId7" Type="http://schemas.openxmlformats.org/officeDocument/2006/relationships/image" Target="../media/image17.png"/><Relationship Id="rId8" Type="http://schemas.openxmlformats.org/officeDocument/2006/relationships/image" Target="../media/image18.png"/><Relationship Id="rId9" Type="http://schemas.openxmlformats.org/officeDocument/2006/relationships/image" Target="../media/image19.png"/><Relationship Id="rId10" Type="http://schemas.openxmlformats.org/officeDocument/2006/relationships/image" Target="../media/image20.png"/><Relationship Id="rId11" Type="http://schemas.openxmlformats.org/officeDocument/2006/relationships/image" Target="../media/image21.png"/><Relationship Id="rId12" Type="http://schemas.openxmlformats.org/officeDocument/2006/relationships/image" Target="../media/image22.png"/><Relationship Id="rId13" Type="http://schemas.openxmlformats.org/officeDocument/2006/relationships/image" Target="../media/image23.png"/><Relationship Id="rId14" Type="http://schemas.openxmlformats.org/officeDocument/2006/relationships/notesSlide" Target="../notesSlides/notesSlide5.xml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24.png"/><Relationship Id="rId6" Type="http://schemas.openxmlformats.org/officeDocument/2006/relationships/image" Target="../media/image23.png"/><Relationship Id="rId7" Type="http://schemas.openxmlformats.org/officeDocument/2006/relationships/notesSlide" Target="../notesSlides/notesSlide6.xml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7" Type="http://schemas.openxmlformats.org/officeDocument/2006/relationships/notesSlide" Target="../notesSlides/notesSlide7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098280" cy="512064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611112" y="0"/>
            <a:ext cx="2468880" cy="1763486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777240" y="1307592"/>
            <a:ext cx="3653790" cy="415544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1000" dirty="0" smtClean="0"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SOFTWARE DEVELOPMENT PROFESSIONAL PROGRAM</a:t>
            </a:r>
            <a:endParaRPr lang="en-US" sz="1000" dirty="0"/>
          </a:p>
        </p:txBody>
      </p:sp>
      <p:sp>
        <p:nvSpPr>
          <p:cNvPr id="5" name="Object 5"/>
          <p:cNvSpPr txBox="1"/>
          <p:nvPr/>
        </p:nvSpPr>
        <p:spPr>
          <a:xfrm>
            <a:off x="777240" y="1600200"/>
            <a:ext cx="5120640" cy="1376680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3600" dirty="0" smtClean="0">
                <a:solidFill>
                  <a:srgbClr val="FFFFFF"/>
                </a:solidFill>
                <a:latin typeface="Open Sans" pitchFamily="34" charset="0"/>
                <a:cs typeface="Open Sans" pitchFamily="34" charset="0"/>
              </a:rPr>
              <a:t>Web Development in Context</a:t>
            </a:r>
            <a:endParaRPr lang="en-US" sz="3600" dirty="0"/>
          </a:p>
        </p:txBody>
      </p:sp>
      <p:sp>
        <p:nvSpPr>
          <p:cNvPr id="6" name="Object 6"/>
          <p:cNvSpPr txBox="1"/>
          <p:nvPr/>
        </p:nvSpPr>
        <p:spPr>
          <a:xfrm>
            <a:off x="777240" y="3063240"/>
            <a:ext cx="5120640" cy="576580"/>
          </a:xfrm>
          <a:prstGeom prst="rect">
            <a:avLst/>
          </a:prstGeom>
          <a:noFill/>
        </p:spPr>
        <p:txBody>
          <a:bodyPr wrap="square" rtlCol="0"/>
          <a:lstStyle/>
          <a:p>
            <a:endParaRPr lang="en-US" sz="1800" dirty="0"/>
          </a:p>
        </p:txBody>
      </p:sp>
      <p:pic>
        <p:nvPicPr>
          <p:cNvPr id="7" name="Object 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394960" y="3081528"/>
            <a:ext cx="3703320" cy="201531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8600" y="228600"/>
            <a:ext cx="685800" cy="68580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8640" y="777240"/>
            <a:ext cx="685800" cy="685800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6032" y="896112"/>
            <a:ext cx="320040" cy="32004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868680" y="228600"/>
            <a:ext cx="2214372" cy="440944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1200" dirty="0" smtClean="0">
                <a:solidFill>
                  <a:srgbClr val="666666"/>
                </a:solidFill>
                <a:latin typeface="Arial" pitchFamily="34" charset="0"/>
                <a:cs typeface="Arial" pitchFamily="34" charset="0"/>
              </a:rPr>
              <a:t>Web Development in Context</a:t>
            </a:r>
            <a:endParaRPr lang="en-US" sz="1200" dirty="0"/>
          </a:p>
        </p:txBody>
      </p:sp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85800" y="914400"/>
            <a:ext cx="411480" cy="41148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441655" y="320040"/>
            <a:ext cx="8412480" cy="690880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2700" dirty="0" smtClean="0">
                <a:solidFill>
                  <a:srgbClr val="176CEE"/>
                </a:solidFill>
                <a:latin typeface="Arial" pitchFamily="34" charset="0"/>
                <a:cs typeface="Arial" pitchFamily="34" charset="0"/>
              </a:rPr>
              <a:t>Back-End Programming</a:t>
            </a:r>
            <a:endParaRPr lang="en-US" sz="2700" dirty="0"/>
          </a:p>
        </p:txBody>
      </p:sp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909560" y="457200"/>
            <a:ext cx="457200" cy="45720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57200" y="2756916"/>
            <a:ext cx="548640" cy="548640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1280160" y="2788666"/>
            <a:ext cx="379476" cy="576580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1800" dirty="0" smtClean="0">
                <a:solidFill>
                  <a:srgbClr val="176CEE"/>
                </a:solidFill>
                <a:latin typeface="Arial" pitchFamily="34" charset="0"/>
                <a:cs typeface="Arial" pitchFamily="34" charset="0"/>
              </a:rPr>
              <a:t>+</a:t>
            </a:r>
            <a:endParaRPr lang="en-US" sz="1800" dirty="0"/>
          </a:p>
        </p:txBody>
      </p:sp>
      <p:pic>
        <p:nvPicPr>
          <p:cNvPr id="11" name="Object 10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691640" y="2415463"/>
            <a:ext cx="548640" cy="123154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514600" y="2911221"/>
            <a:ext cx="240030" cy="240030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926080" y="1814576"/>
            <a:ext cx="548640" cy="548640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2926080" y="2317496"/>
            <a:ext cx="379476" cy="576580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1800" dirty="0" smtClean="0">
                <a:solidFill>
                  <a:srgbClr val="176CEE"/>
                </a:solidFill>
                <a:latin typeface="Arial" pitchFamily="34" charset="0"/>
                <a:cs typeface="Arial" pitchFamily="34" charset="0"/>
              </a:rPr>
              <a:t>+</a:t>
            </a:r>
            <a:endParaRPr lang="en-US" sz="1800" dirty="0"/>
          </a:p>
        </p:txBody>
      </p:sp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926080" y="2756916"/>
            <a:ext cx="548640" cy="548640"/>
          </a:xfrm>
          <a:prstGeom prst="rect">
            <a:avLst/>
          </a:prstGeom>
        </p:spPr>
      </p:pic>
      <p:sp>
        <p:nvSpPr>
          <p:cNvPr id="16" name="Object 16"/>
          <p:cNvSpPr txBox="1"/>
          <p:nvPr/>
        </p:nvSpPr>
        <p:spPr>
          <a:xfrm>
            <a:off x="2926080" y="3259836"/>
            <a:ext cx="379476" cy="576580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1800" dirty="0" smtClean="0">
                <a:solidFill>
                  <a:srgbClr val="176CEE"/>
                </a:solidFill>
                <a:latin typeface="Arial" pitchFamily="34" charset="0"/>
                <a:cs typeface="Arial" pitchFamily="34" charset="0"/>
              </a:rPr>
              <a:t>+</a:t>
            </a:r>
            <a:endParaRPr lang="en-US" sz="1800" dirty="0"/>
          </a:p>
        </p:txBody>
      </p:sp>
      <p:pic>
        <p:nvPicPr>
          <p:cNvPr id="17" name="Object 16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926080" y="3699256"/>
            <a:ext cx="548640" cy="548640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749040" y="2911221"/>
            <a:ext cx="240030" cy="240030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160520" y="2756362"/>
            <a:ext cx="548640" cy="549748"/>
          </a:xfrm>
          <a:prstGeom prst="rect">
            <a:avLst/>
          </a:prstGeom>
        </p:spPr>
      </p:pic>
      <p:sp>
        <p:nvSpPr>
          <p:cNvPr id="20" name="Object 20"/>
          <p:cNvSpPr txBox="1"/>
          <p:nvPr/>
        </p:nvSpPr>
        <p:spPr>
          <a:xfrm>
            <a:off x="4983480" y="2788666"/>
            <a:ext cx="379476" cy="576580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1800" dirty="0" smtClean="0">
                <a:solidFill>
                  <a:srgbClr val="176CEE"/>
                </a:solidFill>
                <a:latin typeface="Arial" pitchFamily="34" charset="0"/>
                <a:cs typeface="Arial" pitchFamily="34" charset="0"/>
              </a:rPr>
              <a:t>=</a:t>
            </a:r>
            <a:endParaRPr lang="en-US" sz="1800" dirty="0"/>
          </a:p>
        </p:txBody>
      </p:sp>
      <p:pic>
        <p:nvPicPr>
          <p:cNvPr id="21" name="Object 20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394960" y="2303872"/>
            <a:ext cx="3200400" cy="1454727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8600" y="228600"/>
            <a:ext cx="685800" cy="68580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8640" y="777240"/>
            <a:ext cx="685800" cy="685800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6032" y="896112"/>
            <a:ext cx="320040" cy="32004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868680" y="228600"/>
            <a:ext cx="2214372" cy="440944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1200" dirty="0" smtClean="0">
                <a:solidFill>
                  <a:srgbClr val="666666"/>
                </a:solidFill>
                <a:latin typeface="Arial" pitchFamily="34" charset="0"/>
                <a:cs typeface="Arial" pitchFamily="34" charset="0"/>
              </a:rPr>
              <a:t>Web Development in Context</a:t>
            </a:r>
            <a:endParaRPr lang="en-US" sz="1200" dirty="0"/>
          </a:p>
        </p:txBody>
      </p:sp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85800" y="914400"/>
            <a:ext cx="411480" cy="41148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441655" y="320040"/>
            <a:ext cx="8412480" cy="690880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2700" dirty="0" smtClean="0">
                <a:solidFill>
                  <a:srgbClr val="176CEE"/>
                </a:solidFill>
                <a:latin typeface="Arial" pitchFamily="34" charset="0"/>
                <a:cs typeface="Arial" pitchFamily="34" charset="0"/>
              </a:rPr>
              <a:t>Back-End Languages</a:t>
            </a:r>
            <a:endParaRPr lang="en-US" sz="2700" dirty="0"/>
          </a:p>
        </p:txBody>
      </p:sp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57200" y="1536827"/>
            <a:ext cx="733806" cy="733806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457200" y="2224913"/>
            <a:ext cx="500634" cy="576580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1800" dirty="0" smtClean="0">
                <a:solidFill>
                  <a:srgbClr val="176CEE"/>
                </a:solidFill>
                <a:latin typeface="Arial" pitchFamily="34" charset="0"/>
                <a:cs typeface="Arial" pitchFamily="34" charset="0"/>
              </a:rPr>
              <a:t>Or</a:t>
            </a:r>
            <a:endParaRPr lang="en-US" sz="1800" dirty="0"/>
          </a:p>
        </p:txBody>
      </p:sp>
      <p:pic>
        <p:nvPicPr>
          <p:cNvPr id="10" name="Object 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57200" y="2664333"/>
            <a:ext cx="733806" cy="733806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457200" y="3352419"/>
            <a:ext cx="500634" cy="576580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1800" dirty="0" smtClean="0">
                <a:solidFill>
                  <a:srgbClr val="176CEE"/>
                </a:solidFill>
                <a:latin typeface="Arial" pitchFamily="34" charset="0"/>
                <a:cs typeface="Arial" pitchFamily="34" charset="0"/>
              </a:rPr>
              <a:t>Or</a:t>
            </a:r>
            <a:endParaRPr lang="en-US" sz="1800" dirty="0"/>
          </a:p>
        </p:txBody>
      </p:sp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57200" y="3791839"/>
            <a:ext cx="733806" cy="733806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527048" y="1536827"/>
            <a:ext cx="733806" cy="733806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1527048" y="2224913"/>
            <a:ext cx="500634" cy="576580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1800" dirty="0" smtClean="0">
                <a:solidFill>
                  <a:srgbClr val="176CEE"/>
                </a:solidFill>
                <a:latin typeface="Arial" pitchFamily="34" charset="0"/>
                <a:cs typeface="Arial" pitchFamily="34" charset="0"/>
              </a:rPr>
              <a:t>Or</a:t>
            </a:r>
            <a:endParaRPr lang="en-US" sz="1800" dirty="0"/>
          </a:p>
        </p:txBody>
      </p:sp>
      <p:pic>
        <p:nvPicPr>
          <p:cNvPr id="15" name="Object 14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527048" y="2664333"/>
            <a:ext cx="733806" cy="733806"/>
          </a:xfrm>
          <a:prstGeom prst="rect">
            <a:avLst/>
          </a:prstGeom>
        </p:spPr>
      </p:pic>
      <p:sp>
        <p:nvSpPr>
          <p:cNvPr id="16" name="Object 16"/>
          <p:cNvSpPr txBox="1"/>
          <p:nvPr/>
        </p:nvSpPr>
        <p:spPr>
          <a:xfrm>
            <a:off x="1527048" y="3352419"/>
            <a:ext cx="500634" cy="576580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1800" dirty="0" smtClean="0">
                <a:solidFill>
                  <a:srgbClr val="176CEE"/>
                </a:solidFill>
                <a:latin typeface="Arial" pitchFamily="34" charset="0"/>
                <a:cs typeface="Arial" pitchFamily="34" charset="0"/>
              </a:rPr>
              <a:t>Or</a:t>
            </a:r>
            <a:endParaRPr lang="en-US" sz="1800" dirty="0"/>
          </a:p>
        </p:txBody>
      </p:sp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527048" y="3791839"/>
            <a:ext cx="733806" cy="733806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596896" y="1536827"/>
            <a:ext cx="733806" cy="733806"/>
          </a:xfrm>
          <a:prstGeom prst="rect">
            <a:avLst/>
          </a:prstGeom>
        </p:spPr>
      </p:pic>
      <p:sp>
        <p:nvSpPr>
          <p:cNvPr id="19" name="Object 19"/>
          <p:cNvSpPr txBox="1"/>
          <p:nvPr/>
        </p:nvSpPr>
        <p:spPr>
          <a:xfrm>
            <a:off x="2596896" y="2224913"/>
            <a:ext cx="500634" cy="576580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1800" dirty="0" smtClean="0">
                <a:solidFill>
                  <a:srgbClr val="176CEE"/>
                </a:solidFill>
                <a:latin typeface="Arial" pitchFamily="34" charset="0"/>
                <a:cs typeface="Arial" pitchFamily="34" charset="0"/>
              </a:rPr>
              <a:t>Or</a:t>
            </a:r>
            <a:endParaRPr lang="en-US" sz="1800" dirty="0"/>
          </a:p>
        </p:txBody>
      </p:sp>
      <p:pic>
        <p:nvPicPr>
          <p:cNvPr id="20" name="Object 19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596896" y="2664333"/>
            <a:ext cx="733806" cy="733806"/>
          </a:xfrm>
          <a:prstGeom prst="rect">
            <a:avLst/>
          </a:prstGeom>
        </p:spPr>
      </p:pic>
      <p:sp>
        <p:nvSpPr>
          <p:cNvPr id="21" name="Object 21"/>
          <p:cNvSpPr txBox="1"/>
          <p:nvPr/>
        </p:nvSpPr>
        <p:spPr>
          <a:xfrm>
            <a:off x="2596896" y="3352419"/>
            <a:ext cx="500634" cy="576580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1800" dirty="0" smtClean="0">
                <a:solidFill>
                  <a:srgbClr val="176CEE"/>
                </a:solidFill>
                <a:latin typeface="Arial" pitchFamily="34" charset="0"/>
                <a:cs typeface="Arial" pitchFamily="34" charset="0"/>
              </a:rPr>
              <a:t>Or</a:t>
            </a:r>
            <a:endParaRPr lang="en-US" sz="1800" dirty="0"/>
          </a:p>
        </p:txBody>
      </p:sp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596896" y="3791839"/>
            <a:ext cx="733806" cy="733806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3912489" y="2294001"/>
            <a:ext cx="1105852" cy="1105852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5871591" y="1155694"/>
            <a:ext cx="1420406" cy="3188422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8600" y="228600"/>
            <a:ext cx="685800" cy="68580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8640" y="777240"/>
            <a:ext cx="685800" cy="685800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6032" y="896112"/>
            <a:ext cx="320040" cy="32004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868680" y="228600"/>
            <a:ext cx="2214372" cy="440944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1200" dirty="0" smtClean="0">
                <a:solidFill>
                  <a:srgbClr val="666666"/>
                </a:solidFill>
                <a:latin typeface="Arial" pitchFamily="34" charset="0"/>
                <a:cs typeface="Arial" pitchFamily="34" charset="0"/>
              </a:rPr>
              <a:t>Web Development in Context</a:t>
            </a:r>
            <a:endParaRPr lang="en-US" sz="1200" dirty="0"/>
          </a:p>
        </p:txBody>
      </p:sp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85800" y="914400"/>
            <a:ext cx="411480" cy="41148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441655" y="320040"/>
            <a:ext cx="8412480" cy="690880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2700" dirty="0" smtClean="0">
                <a:solidFill>
                  <a:srgbClr val="176CEE"/>
                </a:solidFill>
                <a:latin typeface="Arial" pitchFamily="34" charset="0"/>
                <a:cs typeface="Arial" pitchFamily="34" charset="0"/>
              </a:rPr>
              <a:t>Discussion: Back-End Programming</a:t>
            </a:r>
            <a:endParaRPr lang="en-US" sz="2700" dirty="0"/>
          </a:p>
        </p:txBody>
      </p:sp>
      <p:sp>
        <p:nvSpPr>
          <p:cNvPr id="8" name="Object 8"/>
          <p:cNvSpPr txBox="1"/>
          <p:nvPr/>
        </p:nvSpPr>
        <p:spPr>
          <a:xfrm>
            <a:off x="621792" y="2047748"/>
            <a:ext cx="4057650" cy="1033780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1800" dirty="0" smtClean="0">
                <a:solidFill>
                  <a:srgbClr val="176CEE"/>
                </a:solidFill>
                <a:latin typeface="Arial" pitchFamily="34" charset="0"/>
                <a:cs typeface="Arial" pitchFamily="34" charset="0"/>
              </a:rPr>
              <a:t>What are some examples of websites you've visited in the past that use back-end programming?</a:t>
            </a:r>
            <a:endParaRPr lang="en-US" sz="1800" dirty="0"/>
          </a:p>
        </p:txBody>
      </p:sp>
      <p:sp>
        <p:nvSpPr>
          <p:cNvPr id="9" name="Object 9"/>
          <p:cNvSpPr txBox="1"/>
          <p:nvPr/>
        </p:nvSpPr>
        <p:spPr>
          <a:xfrm>
            <a:off x="621792" y="2944368"/>
            <a:ext cx="3916680" cy="860044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1500" dirty="0" smtClean="0">
                <a:solidFill>
                  <a:srgbClr val="black"/>
                </a:solidFill>
                <a:latin typeface="Arial" pitchFamily="34" charset="0"/>
                <a:cs typeface="Arial" pitchFamily="34" charset="0"/>
              </a:rPr>
              <a:t>Think of some websites where you experienced a noticeable delay anytime the page changed.</a:t>
            </a:r>
            <a:endParaRPr lang="en-US" sz="1500" dirty="0"/>
          </a:p>
        </p:txBody>
      </p: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572000" y="1997133"/>
            <a:ext cx="3785616" cy="172073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8600" y="228600"/>
            <a:ext cx="685800" cy="68580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8640" y="777240"/>
            <a:ext cx="685800" cy="685800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6032" y="896112"/>
            <a:ext cx="320040" cy="32004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868680" y="228600"/>
            <a:ext cx="2214372" cy="440944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1200" dirty="0" smtClean="0">
                <a:solidFill>
                  <a:srgbClr val="666666"/>
                </a:solidFill>
                <a:latin typeface="Arial" pitchFamily="34" charset="0"/>
                <a:cs typeface="Arial" pitchFamily="34" charset="0"/>
              </a:rPr>
              <a:t>Web Development in Context</a:t>
            </a:r>
            <a:endParaRPr lang="en-US" sz="1200" dirty="0"/>
          </a:p>
        </p:txBody>
      </p:sp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85800" y="914400"/>
            <a:ext cx="411480" cy="41148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441655" y="320040"/>
            <a:ext cx="8412480" cy="690880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2700" dirty="0" smtClean="0">
                <a:solidFill>
                  <a:srgbClr val="176CEE"/>
                </a:solidFill>
                <a:latin typeface="Arial" pitchFamily="34" charset="0"/>
                <a:cs typeface="Arial" pitchFamily="34" charset="0"/>
              </a:rPr>
              <a:t>Roadmap</a:t>
            </a:r>
            <a:endParaRPr lang="en-US" sz="2700" dirty="0"/>
          </a:p>
        </p:txBody>
      </p:sp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828800" y="1304849"/>
            <a:ext cx="5486400" cy="3105302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8600" y="228600"/>
            <a:ext cx="685800" cy="68580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8640" y="777240"/>
            <a:ext cx="685800" cy="685800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6032" y="896112"/>
            <a:ext cx="320040" cy="32004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868680" y="228600"/>
            <a:ext cx="2214372" cy="440944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1200" dirty="0" smtClean="0">
                <a:solidFill>
                  <a:srgbClr val="666666"/>
                </a:solidFill>
                <a:latin typeface="Arial" pitchFamily="34" charset="0"/>
                <a:cs typeface="Arial" pitchFamily="34" charset="0"/>
              </a:rPr>
              <a:t>Web Development in Context</a:t>
            </a:r>
            <a:endParaRPr lang="en-US" sz="1200" dirty="0"/>
          </a:p>
        </p:txBody>
      </p:sp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85800" y="914400"/>
            <a:ext cx="411480" cy="41148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441655" y="320040"/>
            <a:ext cx="8412480" cy="690880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2700" dirty="0" smtClean="0">
                <a:solidFill>
                  <a:srgbClr val="176CEE"/>
                </a:solidFill>
                <a:latin typeface="Arial" pitchFamily="34" charset="0"/>
                <a:cs typeface="Arial" pitchFamily="34" charset="0"/>
              </a:rPr>
              <a:t>Front-End Programming</a:t>
            </a:r>
            <a:endParaRPr lang="en-US" sz="2700" dirty="0"/>
          </a:p>
        </p:txBody>
      </p:sp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909560" y="457200"/>
            <a:ext cx="457200" cy="45720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02920" y="2184548"/>
            <a:ext cx="685800" cy="153943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554480" y="2859786"/>
            <a:ext cx="342900" cy="342900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148840" y="1656842"/>
            <a:ext cx="594360" cy="594360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2148840" y="2205482"/>
            <a:ext cx="379476" cy="576580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1800" dirty="0" smtClean="0">
                <a:solidFill>
                  <a:srgbClr val="176CEE"/>
                </a:solidFill>
                <a:latin typeface="Arial" pitchFamily="34" charset="0"/>
                <a:cs typeface="Arial" pitchFamily="34" charset="0"/>
              </a:rPr>
              <a:t>+</a:t>
            </a:r>
            <a:endParaRPr lang="en-US" sz="1800" dirty="0"/>
          </a:p>
        </p:txBody>
      </p:sp>
      <p:pic>
        <p:nvPicPr>
          <p:cNvPr id="13" name="Object 12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148840" y="2644902"/>
            <a:ext cx="594360" cy="594360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2148840" y="3193542"/>
            <a:ext cx="379476" cy="576580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1800" dirty="0" smtClean="0">
                <a:solidFill>
                  <a:srgbClr val="176CEE"/>
                </a:solidFill>
                <a:latin typeface="Arial" pitchFamily="34" charset="0"/>
                <a:cs typeface="Arial" pitchFamily="34" charset="0"/>
              </a:rPr>
              <a:t>+</a:t>
            </a:r>
            <a:endParaRPr lang="en-US" sz="1800" dirty="0"/>
          </a:p>
        </p:txBody>
      </p:sp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148840" y="3632962"/>
            <a:ext cx="594360" cy="594360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200400" y="2859786"/>
            <a:ext cx="342900" cy="342900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794760" y="2653284"/>
            <a:ext cx="685800" cy="687185"/>
          </a:xfrm>
          <a:prstGeom prst="rect">
            <a:avLst/>
          </a:prstGeom>
        </p:spPr>
      </p:pic>
      <p:sp>
        <p:nvSpPr>
          <p:cNvPr id="18" name="Object 18"/>
          <p:cNvSpPr txBox="1"/>
          <p:nvPr/>
        </p:nvSpPr>
        <p:spPr>
          <a:xfrm>
            <a:off x="4846320" y="2788666"/>
            <a:ext cx="379476" cy="576580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1800" dirty="0" smtClean="0">
                <a:solidFill>
                  <a:srgbClr val="176CEE"/>
                </a:solidFill>
                <a:latin typeface="Arial" pitchFamily="34" charset="0"/>
                <a:cs typeface="Arial" pitchFamily="34" charset="0"/>
              </a:rPr>
              <a:t>=</a:t>
            </a:r>
            <a:endParaRPr lang="en-US" sz="1800" dirty="0"/>
          </a:p>
        </p:txBody>
      </p:sp>
      <p:pic>
        <p:nvPicPr>
          <p:cNvPr id="19" name="Object 1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394960" y="2303872"/>
            <a:ext cx="3200400" cy="1454727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8600" y="228600"/>
            <a:ext cx="685800" cy="68580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8640" y="777240"/>
            <a:ext cx="685800" cy="685800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6032" y="896112"/>
            <a:ext cx="320040" cy="32004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868680" y="228600"/>
            <a:ext cx="2214372" cy="440944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1200" dirty="0" smtClean="0">
                <a:solidFill>
                  <a:srgbClr val="666666"/>
                </a:solidFill>
                <a:latin typeface="Arial" pitchFamily="34" charset="0"/>
                <a:cs typeface="Arial" pitchFamily="34" charset="0"/>
              </a:rPr>
              <a:t>Web Development in Context</a:t>
            </a:r>
            <a:endParaRPr lang="en-US" sz="1200" dirty="0"/>
          </a:p>
        </p:txBody>
      </p:sp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85800" y="914400"/>
            <a:ext cx="411480" cy="41148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441655" y="320040"/>
            <a:ext cx="8412480" cy="690880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2700" dirty="0" smtClean="0">
                <a:solidFill>
                  <a:srgbClr val="176CEE"/>
                </a:solidFill>
                <a:latin typeface="Arial" pitchFamily="34" charset="0"/>
                <a:cs typeface="Arial" pitchFamily="34" charset="0"/>
              </a:rPr>
              <a:t>Discussion: Front-End Programming</a:t>
            </a:r>
            <a:endParaRPr lang="en-US" sz="2700" dirty="0"/>
          </a:p>
        </p:txBody>
      </p:sp>
      <p:sp>
        <p:nvSpPr>
          <p:cNvPr id="8" name="Object 8"/>
          <p:cNvSpPr txBox="1"/>
          <p:nvPr/>
        </p:nvSpPr>
        <p:spPr>
          <a:xfrm>
            <a:off x="621792" y="2142998"/>
            <a:ext cx="4162806" cy="1033780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1800" dirty="0" smtClean="0">
                <a:solidFill>
                  <a:srgbClr val="176CEE"/>
                </a:solidFill>
                <a:latin typeface="Arial" pitchFamily="34" charset="0"/>
                <a:cs typeface="Arial" pitchFamily="34" charset="0"/>
              </a:rPr>
              <a:t>What are some examples of websites you've visited in the past that use front-end and back-end programming?</a:t>
            </a:r>
            <a:endParaRPr lang="en-US" sz="1800" dirty="0"/>
          </a:p>
        </p:txBody>
      </p:sp>
      <p:sp>
        <p:nvSpPr>
          <p:cNvPr id="9" name="Object 9"/>
          <p:cNvSpPr txBox="1"/>
          <p:nvPr/>
        </p:nvSpPr>
        <p:spPr>
          <a:xfrm>
            <a:off x="621792" y="3039618"/>
            <a:ext cx="3874770" cy="669544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1500" dirty="0" smtClean="0">
                <a:solidFill>
                  <a:srgbClr val="black"/>
                </a:solidFill>
                <a:latin typeface="Arial" pitchFamily="34" charset="0"/>
                <a:cs typeface="Arial" pitchFamily="34" charset="0"/>
              </a:rPr>
              <a:t>Think of websites where the page changed very often, without much delay.</a:t>
            </a:r>
            <a:endParaRPr lang="en-US" sz="1500" dirty="0"/>
          </a:p>
        </p:txBody>
      </p: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572000" y="1997133"/>
            <a:ext cx="3785616" cy="172073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8600" y="228600"/>
            <a:ext cx="685800" cy="68580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8640" y="777240"/>
            <a:ext cx="685800" cy="685800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6032" y="896112"/>
            <a:ext cx="320040" cy="32004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868680" y="228600"/>
            <a:ext cx="2214372" cy="440944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1200" dirty="0" smtClean="0">
                <a:solidFill>
                  <a:srgbClr val="666666"/>
                </a:solidFill>
                <a:latin typeface="Arial" pitchFamily="34" charset="0"/>
                <a:cs typeface="Arial" pitchFamily="34" charset="0"/>
              </a:rPr>
              <a:t>Web Development in Context</a:t>
            </a:r>
            <a:endParaRPr lang="en-US" sz="1200" dirty="0"/>
          </a:p>
        </p:txBody>
      </p:sp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85800" y="914400"/>
            <a:ext cx="411480" cy="41148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441655" y="320040"/>
            <a:ext cx="8412480" cy="690880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2700" dirty="0" smtClean="0">
                <a:solidFill>
                  <a:srgbClr val="176CEE"/>
                </a:solidFill>
                <a:latin typeface="Arial" pitchFamily="34" charset="0"/>
                <a:cs typeface="Arial" pitchFamily="34" charset="0"/>
              </a:rPr>
              <a:t>Roadmap</a:t>
            </a:r>
            <a:endParaRPr lang="en-US" sz="2700" dirty="0"/>
          </a:p>
        </p:txBody>
      </p:sp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828800" y="1304849"/>
            <a:ext cx="5486400" cy="3105302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8600" y="228600"/>
            <a:ext cx="685800" cy="68580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8640" y="777240"/>
            <a:ext cx="685800" cy="685800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6032" y="896112"/>
            <a:ext cx="320040" cy="32004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868680" y="228600"/>
            <a:ext cx="2214372" cy="440944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1200" dirty="0" smtClean="0">
                <a:solidFill>
                  <a:srgbClr val="666666"/>
                </a:solidFill>
                <a:latin typeface="Arial" pitchFamily="34" charset="0"/>
                <a:cs typeface="Arial" pitchFamily="34" charset="0"/>
              </a:rPr>
              <a:t>Web Development in Context</a:t>
            </a:r>
            <a:endParaRPr lang="en-US" sz="1200" dirty="0"/>
          </a:p>
        </p:txBody>
      </p:sp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85800" y="914400"/>
            <a:ext cx="411480" cy="41148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441655" y="320040"/>
            <a:ext cx="8412480" cy="690880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2700" dirty="0" smtClean="0">
                <a:solidFill>
                  <a:srgbClr val="176CEE"/>
                </a:solidFill>
                <a:latin typeface="Arial" pitchFamily="34" charset="0"/>
                <a:cs typeface="Arial" pitchFamily="34" charset="0"/>
              </a:rPr>
              <a:t>Roadmap</a:t>
            </a:r>
            <a:endParaRPr lang="en-US" sz="2700" dirty="0"/>
          </a:p>
        </p:txBody>
      </p:sp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828800" y="1304849"/>
            <a:ext cx="5486400" cy="3105302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098280" cy="512064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8600" y="228600"/>
            <a:ext cx="685800" cy="685800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48640" y="777240"/>
            <a:ext cx="685800" cy="685800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56032" y="896112"/>
            <a:ext cx="320040" cy="320040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868680" y="228600"/>
            <a:ext cx="2214372" cy="440944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1200" dirty="0" smtClean="0">
                <a:solidFill>
                  <a:srgbClr val="666666"/>
                </a:solidFill>
                <a:latin typeface="Arial" pitchFamily="34" charset="0"/>
                <a:cs typeface="Arial" pitchFamily="34" charset="0"/>
              </a:rPr>
              <a:t>Web Development in Context</a:t>
            </a:r>
            <a:endParaRPr lang="en-US" sz="1200" dirty="0"/>
          </a:p>
        </p:txBody>
      </p:sp>
      <p:pic>
        <p:nvPicPr>
          <p:cNvPr id="7" name="Object 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85800" y="914400"/>
            <a:ext cx="411480" cy="411480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441655" y="320040"/>
            <a:ext cx="8412480" cy="690880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2700" dirty="0" smtClean="0">
                <a:solidFill>
                  <a:srgbClr val="176CEE"/>
                </a:solidFill>
                <a:latin typeface="Arial" pitchFamily="34" charset="0"/>
                <a:cs typeface="Arial" pitchFamily="34" charset="0"/>
              </a:rPr>
              <a:t>Career Readiness</a:t>
            </a:r>
            <a:endParaRPr lang="en-US" sz="2700" dirty="0"/>
          </a:p>
        </p:txBody>
      </p:sp>
      <p:sp>
        <p:nvSpPr>
          <p:cNvPr id="9" name="Object 9"/>
          <p:cNvSpPr txBox="1"/>
          <p:nvPr/>
        </p:nvSpPr>
        <p:spPr>
          <a:xfrm>
            <a:off x="948690" y="2557780"/>
            <a:ext cx="7429500" cy="919480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3600" dirty="0" smtClean="0"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What's a Career in This Field Like?</a:t>
            </a:r>
            <a:endParaRPr lang="en-US" sz="360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8600" y="228600"/>
            <a:ext cx="685800" cy="68580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8640" y="777240"/>
            <a:ext cx="685800" cy="685800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6032" y="896112"/>
            <a:ext cx="320040" cy="32004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868680" y="228600"/>
            <a:ext cx="2214372" cy="440944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1200" dirty="0" smtClean="0">
                <a:solidFill>
                  <a:srgbClr val="666666"/>
                </a:solidFill>
                <a:latin typeface="Arial" pitchFamily="34" charset="0"/>
                <a:cs typeface="Arial" pitchFamily="34" charset="0"/>
              </a:rPr>
              <a:t>Web Development in Context</a:t>
            </a:r>
            <a:endParaRPr lang="en-US" sz="1200" dirty="0"/>
          </a:p>
        </p:txBody>
      </p:sp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85800" y="914400"/>
            <a:ext cx="411480" cy="41148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441655" y="320040"/>
            <a:ext cx="8412480" cy="690880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2700" dirty="0" smtClean="0">
                <a:solidFill>
                  <a:srgbClr val="176CEE"/>
                </a:solidFill>
                <a:latin typeface="Arial" pitchFamily="34" charset="0"/>
                <a:cs typeface="Arial" pitchFamily="34" charset="0"/>
              </a:rPr>
              <a:t>Picture Yourself Here</a:t>
            </a:r>
            <a:endParaRPr lang="en-US" sz="2700" dirty="0"/>
          </a:p>
        </p:txBody>
      </p:sp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909560" y="457200"/>
            <a:ext cx="457200" cy="457200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457200" y="1958340"/>
            <a:ext cx="5092040" cy="457200"/>
          </a:xfrm>
          <a:prstGeom prst="rect">
            <a:avLst/>
          </a:prstGeom>
          <a:noFill/>
        </p:spPr>
        <p:txBody>
          <a:bodyPr wrap="square" rtlCol="0"/>
          <a:lstStyle>
            <a:lvl1pPr>
              <a:buChar char="•"/>
              <a:spcBef>
                <a:spcPct val="20000"/>
              </a:spcBef>
            </a:lvl1pPr>
            <a:lvl2pPr>
              <a:buChar char="•"/>
            </a:lvl2pPr>
            <a:lvl3pPr>
              <a:buChar char="•"/>
            </a:lvl3pPr>
            <a:lvl4pPr>
              <a:buChar char="•"/>
            </a:lvl4pPr>
            <a:lvl5pPr>
              <a:buChar char="•"/>
            </a:lvl5pPr>
          </a:lstStyle>
          <a:p>
            <a:r>
              <a:rPr lang="en-US" sz="1800" lvl="0" dirty="0" smtClean="0">
                <a:solidFill>
                  <a:srgbClr val="black"/>
                </a:solidFill>
                <a:latin typeface="Arial" pitchFamily="34" charset="0"/>
                <a:cs typeface="Arial" pitchFamily="34" charset="0"/>
              </a:rPr>
              <a:t>Imagine something you like to do... playing video games, making art, improving healthcare or education.</a:t>
            </a:r>
            <a:r>
              <a:rPr lang="en-US" dirty="0" smtClean="0"/>
              <a:t/>
            </a:r>
          </a:p>
          <a:p>
            <a:r>
              <a:rPr lang="en-US" dirty="0" smtClean="0"/>
              <a:t/>
            </a:r>
            <a:r>
              <a:rPr lang="en-US" sz="1800" lvl="0" dirty="0" smtClean="0">
                <a:solidFill>
                  <a:srgbClr val="black"/>
                </a:solidFill>
                <a:latin typeface="Arial" pitchFamily="34" charset="0"/>
                <a:cs typeface="Arial" pitchFamily="34" charset="0"/>
              </a:rPr>
              <a:t>There is a software developer behind all of these experiences!</a:t>
            </a:r>
            <a:r>
              <a:rPr lang="en-US" dirty="0" smtClean="0"/>
              <a:t/>
            </a:r>
          </a:p>
          <a:p>
            <a:r>
              <a:rPr lang="en-US" dirty="0" smtClean="0"/>
              <a:t/>
            </a:r>
            <a:r>
              <a:rPr lang="en-US" sz="1800" lvl="0" dirty="0" smtClean="0">
                <a:solidFill>
                  <a:srgbClr val="black"/>
                </a:solidFill>
                <a:latin typeface="Arial" pitchFamily="34" charset="0"/>
                <a:cs typeface="Arial" pitchFamily="34" charset="0"/>
              </a:rPr>
              <a:t>You'll need a healthy mix of passion, problem-solving ability, and both communication and collaboration skills.</a:t>
            </a:r>
            <a:endParaRPr lang="en-US" sz="1800" dirty="0"/>
          </a:p>
        </p:txBody>
      </p:sp>
      <p:pic>
        <p:nvPicPr>
          <p:cNvPr id="10" name="Object 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983480" y="1812798"/>
            <a:ext cx="3657600" cy="2436876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0" y="0"/>
            <a:ext cx="2819400" cy="369332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1200" u="sng" dirty="0" smtClean="0">
                <a:solidFill>
                  <a:srgbClr val="3300FF"/>
                </a:solidFill>
                <a:latin typeface="Arial" pitchFamily="34" charset="0"/>
                <a:cs typeface="Arial" pitchFamily="34" charset="0"/>
              </a:rPr>
              <a:t>Video Clip</a:t>
            </a: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8600" y="228600"/>
            <a:ext cx="685800" cy="68580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8640" y="777240"/>
            <a:ext cx="685800" cy="685800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6032" y="896112"/>
            <a:ext cx="320040" cy="32004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868680" y="228600"/>
            <a:ext cx="2214372" cy="440944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1200" dirty="0" smtClean="0">
                <a:solidFill>
                  <a:srgbClr val="666666"/>
                </a:solidFill>
                <a:latin typeface="Arial" pitchFamily="34" charset="0"/>
                <a:cs typeface="Arial" pitchFamily="34" charset="0"/>
              </a:rPr>
              <a:t>Web Development in Context</a:t>
            </a:r>
            <a:endParaRPr lang="en-US" sz="1200" dirty="0"/>
          </a:p>
        </p:txBody>
      </p:sp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85800" y="914400"/>
            <a:ext cx="411480" cy="41148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441655" y="320040"/>
            <a:ext cx="8412480" cy="690880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2700" dirty="0" smtClean="0">
                <a:solidFill>
                  <a:srgbClr val="176CEE"/>
                </a:solidFill>
                <a:latin typeface="Arial" pitchFamily="34" charset="0"/>
                <a:cs typeface="Arial" pitchFamily="34" charset="0"/>
              </a:rPr>
              <a:t>Learning Objectives</a:t>
            </a:r>
            <a:endParaRPr lang="en-US" sz="2700" dirty="0"/>
          </a:p>
        </p:txBody>
      </p:sp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68680" y="1631442"/>
            <a:ext cx="4572000" cy="425196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868680" y="2056638"/>
            <a:ext cx="4442816" cy="457200"/>
          </a:xfrm>
          <a:prstGeom prst="rect">
            <a:avLst/>
          </a:prstGeom>
          <a:noFill/>
        </p:spPr>
        <p:txBody>
          <a:bodyPr wrap="square" rtlCol="0"/>
          <a:lstStyle>
            <a:lvl1pPr>
              <a:buChar char="•"/>
              <a:spcBef>
                <a:spcPct val="20000"/>
              </a:spcBef>
            </a:lvl1pPr>
            <a:lvl2pPr>
              <a:buChar char="•"/>
            </a:lvl2pPr>
            <a:lvl3pPr>
              <a:buChar char="•"/>
            </a:lvl3pPr>
            <a:lvl4pPr>
              <a:buChar char="•"/>
            </a:lvl4pPr>
            <a:lvl5pPr>
              <a:buChar char="•"/>
            </a:lvl5pPr>
          </a:lstStyle>
          <a:p>
            <a:r>
              <a:rPr lang="en-US" sz="1800" lvl="0" dirty="0" smtClean="0">
                <a:solidFill>
                  <a:srgbClr val="black"/>
                </a:solidFill>
                <a:latin typeface="Arial" pitchFamily="34" charset="0"/>
                <a:cs typeface="Arial" pitchFamily="34" charset="0"/>
              </a:rPr>
              <a:t>Define the terms browser and server.</a:t>
            </a:r>
            <a:r>
              <a:rPr lang="en-US" dirty="0" smtClean="0"/>
              <a:t/>
            </a:r>
          </a:p>
          <a:p>
            <a:r>
              <a:rPr lang="en-US" dirty="0" smtClean="0"/>
              <a:t/>
            </a:r>
            <a:r>
              <a:rPr lang="en-US" sz="1800" lvl="0" dirty="0" smtClean="0">
                <a:solidFill>
                  <a:srgbClr val="black"/>
                </a:solidFill>
                <a:latin typeface="Arial" pitchFamily="34" charset="0"/>
                <a:cs typeface="Arial" pitchFamily="34" charset="0"/>
              </a:rPr>
              <a:t>Describe the purpose of back-end programming.</a:t>
            </a:r>
            <a:r>
              <a:rPr lang="en-US" dirty="0" smtClean="0"/>
              <a:t/>
            </a:r>
          </a:p>
          <a:p>
            <a:r>
              <a:rPr lang="en-US" dirty="0" smtClean="0"/>
              <a:t/>
            </a:r>
            <a:r>
              <a:rPr lang="en-US" sz="1800" lvl="0" dirty="0" smtClean="0">
                <a:solidFill>
                  <a:srgbClr val="black"/>
                </a:solidFill>
                <a:latin typeface="Arial" pitchFamily="34" charset="0"/>
                <a:cs typeface="Arial" pitchFamily="34" charset="0"/>
              </a:rPr>
              <a:t>Describe the purpose of front-end programming.</a:t>
            </a:r>
            <a:endParaRPr lang="en-US" sz="1800" dirty="0"/>
          </a:p>
        </p:txBody>
      </p:sp>
      <p:pic>
        <p:nvPicPr>
          <p:cNvPr id="10" name="Object 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093208" y="1202436"/>
            <a:ext cx="2743200" cy="27432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8600" y="228600"/>
            <a:ext cx="685800" cy="68580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8640" y="777240"/>
            <a:ext cx="685800" cy="685800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6032" y="896112"/>
            <a:ext cx="320040" cy="32004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868680" y="228600"/>
            <a:ext cx="2214372" cy="440944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1200" dirty="0" smtClean="0">
                <a:solidFill>
                  <a:srgbClr val="666666"/>
                </a:solidFill>
                <a:latin typeface="Arial" pitchFamily="34" charset="0"/>
                <a:cs typeface="Arial" pitchFamily="34" charset="0"/>
              </a:rPr>
              <a:t>Web Development in Context</a:t>
            </a:r>
            <a:endParaRPr lang="en-US" sz="1200" dirty="0"/>
          </a:p>
        </p:txBody>
      </p:sp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85800" y="914400"/>
            <a:ext cx="411480" cy="41148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441655" y="320040"/>
            <a:ext cx="8412480" cy="690880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2700" dirty="0" smtClean="0">
                <a:solidFill>
                  <a:srgbClr val="176CEE"/>
                </a:solidFill>
                <a:latin typeface="Arial" pitchFamily="34" charset="0"/>
                <a:cs typeface="Arial" pitchFamily="34" charset="0"/>
              </a:rPr>
              <a:t>You and Your Career</a:t>
            </a:r>
            <a:endParaRPr lang="en-US" sz="2700" dirty="0"/>
          </a:p>
        </p:txBody>
      </p:sp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909560" y="457200"/>
            <a:ext cx="457200" cy="45720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14400" y="1277375"/>
            <a:ext cx="7315200" cy="3130785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914400" y="4408160"/>
            <a:ext cx="940308" cy="440944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1200" dirty="0" smtClean="0">
                <a:solidFill>
                  <a:srgbClr val="black"/>
                </a:solidFill>
                <a:hlinkClick r:id="rId8"/>
                <a:latin typeface="Arial" pitchFamily="34" charset="0"/>
                <a:cs typeface="Arial" pitchFamily="34" charset="0"/>
              </a:rPr>
              <a:t>Video Link</a:t>
            </a:r>
            <a:endParaRPr lang="en-US" sz="120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8600" y="228600"/>
            <a:ext cx="685800" cy="68580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8640" y="777240"/>
            <a:ext cx="685800" cy="685800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6032" y="896112"/>
            <a:ext cx="320040" cy="32004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868680" y="228600"/>
            <a:ext cx="2214372" cy="440944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1200" dirty="0" smtClean="0">
                <a:solidFill>
                  <a:srgbClr val="666666"/>
                </a:solidFill>
                <a:latin typeface="Arial" pitchFamily="34" charset="0"/>
                <a:cs typeface="Arial" pitchFamily="34" charset="0"/>
              </a:rPr>
              <a:t>Web Development in Context</a:t>
            </a:r>
            <a:endParaRPr lang="en-US" sz="1200" dirty="0"/>
          </a:p>
        </p:txBody>
      </p:sp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85800" y="914400"/>
            <a:ext cx="411480" cy="41148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441655" y="320040"/>
            <a:ext cx="8412480" cy="690880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2700" dirty="0" smtClean="0">
                <a:solidFill>
                  <a:srgbClr val="176CEE"/>
                </a:solidFill>
                <a:latin typeface="Arial" pitchFamily="34" charset="0"/>
                <a:cs typeface="Arial" pitchFamily="34" charset="0"/>
              </a:rPr>
              <a:t>Let's Chat</a:t>
            </a:r>
            <a:endParaRPr lang="en-US" sz="2700" dirty="0"/>
          </a:p>
        </p:txBody>
      </p:sp>
      <p:sp>
        <p:nvSpPr>
          <p:cNvPr id="8" name="Object 8"/>
          <p:cNvSpPr txBox="1"/>
          <p:nvPr/>
        </p:nvSpPr>
        <p:spPr>
          <a:xfrm>
            <a:off x="621792" y="2013204"/>
            <a:ext cx="4000000" cy="457200"/>
          </a:xfrm>
          <a:prstGeom prst="rect">
            <a:avLst/>
          </a:prstGeom>
          <a:noFill/>
        </p:spPr>
        <p:txBody>
          <a:bodyPr wrap="square" rtlCol="0"/>
          <a:lstStyle>
            <a:lvl1pPr>
              <a:buChar char="•"/>
              <a:spcBef>
                <a:spcPct val="20000"/>
              </a:spcBef>
            </a:lvl1pPr>
            <a:lvl2pPr>
              <a:buChar char="•"/>
            </a:lvl2pPr>
            <a:lvl3pPr>
              <a:buChar char="•"/>
            </a:lvl3pPr>
            <a:lvl4pPr>
              <a:buChar char="•"/>
            </a:lvl4pPr>
            <a:lvl5pPr>
              <a:buChar char="•"/>
            </a:lvl5pPr>
          </a:lstStyle>
          <a:p>
            <a:r>
              <a:rPr lang="en-US" sz="1800" lvl="0" dirty="0" smtClean="0">
                <a:solidFill>
                  <a:srgbClr val="black"/>
                </a:solidFill>
                <a:latin typeface="Arial" pitchFamily="34" charset="0"/>
                <a:cs typeface="Arial" pitchFamily="34" charset="0"/>
              </a:rPr>
              <a:t>When did you become interested in coding?</a:t>
            </a:r>
            <a:r>
              <a:rPr lang="en-US" dirty="0" smtClean="0"/>
              <a:t/>
            </a:r>
          </a:p>
          <a:p>
            <a:r>
              <a:rPr lang="en-US" dirty="0" smtClean="0"/>
              <a:t/>
            </a:r>
            <a:r>
              <a:rPr lang="en-US" sz="1800" lvl="0" dirty="0" smtClean="0">
                <a:solidFill>
                  <a:srgbClr val="black"/>
                </a:solidFill>
                <a:latin typeface="Arial" pitchFamily="34" charset="0"/>
                <a:cs typeface="Arial" pitchFamily="34" charset="0"/>
              </a:rPr>
              <a:t>What is a software developer's day-to-day like?</a:t>
            </a:r>
            <a:r>
              <a:rPr lang="en-US" dirty="0" smtClean="0"/>
              <a:t/>
            </a:r>
          </a:p>
          <a:p>
            <a:r>
              <a:rPr lang="en-US" dirty="0" smtClean="0"/>
              <a:t/>
            </a:r>
            <a:r>
              <a:rPr lang="en-US" sz="1800" lvl="0" dirty="0" smtClean="0">
                <a:solidFill>
                  <a:srgbClr val="black"/>
                </a:solidFill>
                <a:latin typeface="Arial" pitchFamily="34" charset="0"/>
                <a:cs typeface="Arial" pitchFamily="34" charset="0"/>
              </a:rPr>
              <a:t>What kinds of companies and industries need developers?</a:t>
            </a:r>
            <a:endParaRPr lang="en-US" sz="1800" dirty="0"/>
          </a:p>
        </p:txBody>
      </p:sp>
      <p:pic>
        <p:nvPicPr>
          <p:cNvPr id="9" name="Object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572000" y="1437894"/>
            <a:ext cx="3785616" cy="2839212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8600" y="228600"/>
            <a:ext cx="685800" cy="68580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8640" y="777240"/>
            <a:ext cx="685800" cy="685800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6032" y="896112"/>
            <a:ext cx="320040" cy="32004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868680" y="228600"/>
            <a:ext cx="2214372" cy="440944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1200" dirty="0" smtClean="0">
                <a:solidFill>
                  <a:srgbClr val="666666"/>
                </a:solidFill>
                <a:latin typeface="Arial" pitchFamily="34" charset="0"/>
                <a:cs typeface="Arial" pitchFamily="34" charset="0"/>
              </a:rPr>
              <a:t>Web Development in Context</a:t>
            </a:r>
            <a:endParaRPr lang="en-US" sz="1200" dirty="0"/>
          </a:p>
        </p:txBody>
      </p:sp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85800" y="914400"/>
            <a:ext cx="411480" cy="41148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441655" y="320040"/>
            <a:ext cx="8412480" cy="690880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2700" dirty="0" smtClean="0">
                <a:solidFill>
                  <a:srgbClr val="176CEE"/>
                </a:solidFill>
                <a:latin typeface="Arial" pitchFamily="34" charset="0"/>
                <a:cs typeface="Arial" pitchFamily="34" charset="0"/>
              </a:rPr>
              <a:t>Summary</a:t>
            </a:r>
            <a:endParaRPr lang="en-US" sz="2700" dirty="0"/>
          </a:p>
        </p:txBody>
      </p:sp>
      <p:sp>
        <p:nvSpPr>
          <p:cNvPr id="8" name="Object 8"/>
          <p:cNvSpPr txBox="1"/>
          <p:nvPr/>
        </p:nvSpPr>
        <p:spPr>
          <a:xfrm>
            <a:off x="457200" y="1622044"/>
            <a:ext cx="1936242" cy="576580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1800" dirty="0" smtClean="0">
                <a:solidFill>
                  <a:srgbClr val="176CEE"/>
                </a:solidFill>
                <a:latin typeface="Arial" pitchFamily="34" charset="0"/>
                <a:cs typeface="Arial" pitchFamily="34" charset="0"/>
              </a:rPr>
              <a:t>You've Got This!</a:t>
            </a:r>
            <a:endParaRPr lang="en-US" sz="1800" dirty="0"/>
          </a:p>
        </p:txBody>
      </p:sp>
      <p:sp>
        <p:nvSpPr>
          <p:cNvPr id="9" name="Object 9"/>
          <p:cNvSpPr txBox="1"/>
          <p:nvPr/>
        </p:nvSpPr>
        <p:spPr>
          <a:xfrm>
            <a:off x="457200" y="2152904"/>
            <a:ext cx="2876550" cy="479044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1500" dirty="0" smtClean="0">
                <a:solidFill>
                  <a:srgbClr val="black"/>
                </a:solidFill>
                <a:latin typeface="Arial" pitchFamily="34" charset="0"/>
                <a:cs typeface="Arial" pitchFamily="34" charset="0"/>
              </a:rPr>
              <a:t>Today you have learned about:</a:t>
            </a:r>
            <a:endParaRPr lang="en-US" sz="1500" dirty="0"/>
          </a:p>
        </p:txBody>
      </p:sp>
      <p:sp>
        <p:nvSpPr>
          <p:cNvPr id="10" name="Object 10"/>
          <p:cNvSpPr txBox="1"/>
          <p:nvPr/>
        </p:nvSpPr>
        <p:spPr>
          <a:xfrm>
            <a:off x="457200" y="2449068"/>
            <a:ext cx="6933032" cy="457200"/>
          </a:xfrm>
          <a:prstGeom prst="rect">
            <a:avLst/>
          </a:prstGeom>
          <a:noFill/>
        </p:spPr>
        <p:txBody>
          <a:bodyPr wrap="square" rtlCol="0"/>
          <a:lstStyle>
            <a:lvl1pPr>
              <a:buChar char="•"/>
              <a:spcBef>
                <a:spcPct val="20000"/>
              </a:spcBef>
            </a:lvl1pPr>
            <a:lvl2pPr>
              <a:buChar char="•"/>
            </a:lvl2pPr>
            <a:lvl3pPr>
              <a:buChar char="•"/>
            </a:lvl3pPr>
            <a:lvl4pPr>
              <a:buChar char="•"/>
            </a:lvl4pPr>
            <a:lvl5pPr>
              <a:buChar char="•"/>
            </a:lvl5pPr>
          </a:lstStyle>
          <a:p>
            <a:r>
              <a:rPr lang="en-US" sz="1800" lvl="0" dirty="0" smtClean="0">
                <a:solidFill>
                  <a:srgbClr val="black"/>
                </a:solidFill>
                <a:latin typeface="Arial" pitchFamily="34" charset="0"/>
                <a:cs typeface="Arial" pitchFamily="34" charset="0"/>
              </a:rPr>
              <a:t>Browsers </a:t>
            </a:r>
            <a:r>
              <a:rPr lang="en-US" dirty="0" smtClean="0"/>
              <a:t/>
            </a:r>
          </a:p>
          <a:p>
            <a:r>
              <a:rPr lang="en-US" dirty="0" smtClean="0"/>
              <a:t/>
            </a:r>
            <a:r>
              <a:rPr lang="en-US" sz="1800" lvl="0" dirty="0" smtClean="0">
                <a:solidFill>
                  <a:srgbClr val="black"/>
                </a:solidFill>
                <a:latin typeface="Arial" pitchFamily="34" charset="0"/>
                <a:cs typeface="Arial" pitchFamily="34" charset="0"/>
              </a:rPr>
              <a:t>Static websites</a:t>
            </a:r>
            <a:r>
              <a:rPr lang="en-US" dirty="0" smtClean="0"/>
              <a:t/>
            </a:r>
          </a:p>
          <a:p>
            <a:r>
              <a:rPr lang="en-US" dirty="0" smtClean="0"/>
              <a:t/>
            </a:r>
            <a:r>
              <a:rPr lang="en-US" sz="1800" lvl="0" dirty="0" smtClean="0">
                <a:solidFill>
                  <a:srgbClr val="black"/>
                </a:solidFill>
                <a:latin typeface="Arial" pitchFamily="34" charset="0"/>
                <a:cs typeface="Arial" pitchFamily="34" charset="0"/>
              </a:rPr>
              <a:t>Server and back-end programming</a:t>
            </a:r>
            <a:r>
              <a:rPr lang="en-US" dirty="0" smtClean="0"/>
              <a:t/>
            </a:r>
          </a:p>
          <a:p>
            <a:r>
              <a:rPr lang="en-US" dirty="0" smtClean="0"/>
              <a:t/>
            </a:r>
            <a:r>
              <a:rPr lang="en-US" sz="1800" lvl="0" dirty="0" smtClean="0">
                <a:solidFill>
                  <a:srgbClr val="black"/>
                </a:solidFill>
                <a:latin typeface="Arial" pitchFamily="34" charset="0"/>
                <a:cs typeface="Arial" pitchFamily="34" charset="0"/>
              </a:rPr>
              <a:t>Client and front-end programming</a:t>
            </a:r>
            <a:r>
              <a:rPr lang="en-US" dirty="0" smtClean="0"/>
              <a:t/>
            </a:r>
          </a:p>
          <a:p>
            <a:r>
              <a:rPr lang="en-US" dirty="0" smtClean="0"/>
              <a:t/>
            </a:r>
            <a:r>
              <a:rPr lang="en-US" sz="1800" lvl="0" dirty="0" smtClean="0">
                <a:solidFill>
                  <a:srgbClr val="black"/>
                </a:solidFill>
                <a:latin typeface="Arial" pitchFamily="34" charset="0"/>
                <a:cs typeface="Arial" pitchFamily="34" charset="0"/>
              </a:rPr>
              <a:t>The request and response cycle</a:t>
            </a:r>
            <a:endParaRPr lang="en-US" sz="1800" dirty="0"/>
          </a:p>
        </p:txBody>
      </p:sp>
      <p:pic>
        <p:nvPicPr>
          <p:cNvPr id="11" name="Object 1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623560" y="1316736"/>
            <a:ext cx="2743200" cy="3429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8600" y="228600"/>
            <a:ext cx="685800" cy="68580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8640" y="777240"/>
            <a:ext cx="685800" cy="685800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6032" y="896112"/>
            <a:ext cx="320040" cy="32004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868680" y="228600"/>
            <a:ext cx="2214372" cy="440944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1200" dirty="0" smtClean="0">
                <a:solidFill>
                  <a:srgbClr val="666666"/>
                </a:solidFill>
                <a:latin typeface="Arial" pitchFamily="34" charset="0"/>
                <a:cs typeface="Arial" pitchFamily="34" charset="0"/>
              </a:rPr>
              <a:t>Web Development in Context</a:t>
            </a:r>
            <a:endParaRPr lang="en-US" sz="1200" dirty="0"/>
          </a:p>
        </p:txBody>
      </p:sp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85800" y="914400"/>
            <a:ext cx="411480" cy="41148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441655" y="320040"/>
            <a:ext cx="8412480" cy="690880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2700" dirty="0" smtClean="0">
                <a:solidFill>
                  <a:srgbClr val="176CEE"/>
                </a:solidFill>
                <a:latin typeface="Arial" pitchFamily="34" charset="0"/>
                <a:cs typeface="Arial" pitchFamily="34" charset="0"/>
              </a:rPr>
              <a:t>Computers</a:t>
            </a:r>
            <a:endParaRPr lang="en-US" sz="2700" dirty="0"/>
          </a:p>
        </p:txBody>
      </p:sp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215374" y="914400"/>
            <a:ext cx="4713251" cy="38862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8600" y="228600"/>
            <a:ext cx="685800" cy="68580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8640" y="777240"/>
            <a:ext cx="685800" cy="685800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6032" y="896112"/>
            <a:ext cx="320040" cy="32004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868680" y="228600"/>
            <a:ext cx="2214372" cy="440944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1200" dirty="0" smtClean="0">
                <a:solidFill>
                  <a:srgbClr val="666666"/>
                </a:solidFill>
                <a:latin typeface="Arial" pitchFamily="34" charset="0"/>
                <a:cs typeface="Arial" pitchFamily="34" charset="0"/>
              </a:rPr>
              <a:t>Web Development in Context</a:t>
            </a:r>
            <a:endParaRPr lang="en-US" sz="1200" dirty="0"/>
          </a:p>
        </p:txBody>
      </p:sp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85800" y="914400"/>
            <a:ext cx="411480" cy="41148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441655" y="320040"/>
            <a:ext cx="8412480" cy="690880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2700" dirty="0" smtClean="0">
                <a:solidFill>
                  <a:srgbClr val="176CEE"/>
                </a:solidFill>
                <a:latin typeface="Arial" pitchFamily="34" charset="0"/>
                <a:cs typeface="Arial" pitchFamily="34" charset="0"/>
              </a:rPr>
              <a:t>Networking</a:t>
            </a:r>
            <a:endParaRPr lang="en-US" sz="2700" dirty="0"/>
          </a:p>
        </p:txBody>
      </p:sp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199128" y="914400"/>
            <a:ext cx="4745744" cy="38862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8600" y="228600"/>
            <a:ext cx="685800" cy="68580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8640" y="777240"/>
            <a:ext cx="685800" cy="685800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6032" y="896112"/>
            <a:ext cx="320040" cy="32004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868680" y="228600"/>
            <a:ext cx="2214372" cy="440944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1200" dirty="0" smtClean="0">
                <a:solidFill>
                  <a:srgbClr val="666666"/>
                </a:solidFill>
                <a:latin typeface="Arial" pitchFamily="34" charset="0"/>
                <a:cs typeface="Arial" pitchFamily="34" charset="0"/>
              </a:rPr>
              <a:t>Web Development in Context</a:t>
            </a:r>
            <a:endParaRPr lang="en-US" sz="1200" dirty="0"/>
          </a:p>
        </p:txBody>
      </p:sp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85800" y="914400"/>
            <a:ext cx="411480" cy="41148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441655" y="320040"/>
            <a:ext cx="8412480" cy="690880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2700" dirty="0" smtClean="0">
                <a:solidFill>
                  <a:srgbClr val="176CEE"/>
                </a:solidFill>
                <a:latin typeface="Arial" pitchFamily="34" charset="0"/>
                <a:cs typeface="Arial" pitchFamily="34" charset="0"/>
              </a:rPr>
              <a:t>The Internet: Clients &amp; Servers</a:t>
            </a:r>
            <a:endParaRPr lang="en-US" sz="2700" dirty="0"/>
          </a:p>
        </p:txBody>
      </p:sp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909560" y="457200"/>
            <a:ext cx="457200" cy="457200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457200" y="2524252"/>
            <a:ext cx="1291590" cy="576580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1800" dirty="0" smtClean="0">
                <a:solidFill>
                  <a:srgbClr val="176CEE"/>
                </a:solidFill>
                <a:latin typeface="Arial" pitchFamily="34" charset="0"/>
                <a:cs typeface="Arial" pitchFamily="34" charset="0"/>
              </a:rPr>
              <a:t>The Client</a:t>
            </a:r>
            <a:endParaRPr lang="en-US" sz="1800" dirty="0"/>
          </a:p>
        </p:txBody>
      </p:sp>
      <p:sp>
        <p:nvSpPr>
          <p:cNvPr id="10" name="Object 10"/>
          <p:cNvSpPr txBox="1"/>
          <p:nvPr/>
        </p:nvSpPr>
        <p:spPr>
          <a:xfrm>
            <a:off x="457200" y="2963672"/>
            <a:ext cx="1565910" cy="479044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1500" dirty="0" smtClean="0">
                <a:solidFill>
                  <a:srgbClr val="black"/>
                </a:solidFill>
                <a:latin typeface="Arial" pitchFamily="34" charset="0"/>
                <a:cs typeface="Arial" pitchFamily="34" charset="0"/>
              </a:rPr>
              <a:t>Sends requests</a:t>
            </a:r>
            <a:endParaRPr lang="en-US" sz="1500" dirty="0"/>
          </a:p>
        </p:txBody>
      </p:sp>
      <p:sp>
        <p:nvSpPr>
          <p:cNvPr id="11" name="Object 11"/>
          <p:cNvSpPr txBox="1"/>
          <p:nvPr/>
        </p:nvSpPr>
        <p:spPr>
          <a:xfrm>
            <a:off x="457200" y="3259836"/>
            <a:ext cx="1953260" cy="415544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1000" dirty="0" smtClean="0">
                <a:solidFill>
                  <a:srgbClr val="666666"/>
                </a:solidFill>
                <a:latin typeface="Arial" pitchFamily="34" charset="0"/>
                <a:cs typeface="Arial" pitchFamily="34" charset="0"/>
              </a:rPr>
              <a:t>Example: Asks for store hours.</a:t>
            </a:r>
            <a:endParaRPr lang="en-US" sz="1000" dirty="0"/>
          </a:p>
        </p:txBody>
      </p:sp>
      <p:pic>
        <p:nvPicPr>
          <p:cNvPr id="12" name="Object 11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514600" y="1383909"/>
            <a:ext cx="4023360" cy="3294654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6629400" y="2460752"/>
            <a:ext cx="1380744" cy="576580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1800" dirty="0" smtClean="0">
                <a:solidFill>
                  <a:srgbClr val="176CEE"/>
                </a:solidFill>
                <a:latin typeface="Arial" pitchFamily="34" charset="0"/>
                <a:cs typeface="Arial" pitchFamily="34" charset="0"/>
              </a:rPr>
              <a:t>The Server</a:t>
            </a:r>
            <a:endParaRPr lang="en-US" sz="1800" dirty="0"/>
          </a:p>
        </p:txBody>
      </p:sp>
      <p:sp>
        <p:nvSpPr>
          <p:cNvPr id="14" name="Object 14"/>
          <p:cNvSpPr txBox="1"/>
          <p:nvPr/>
        </p:nvSpPr>
        <p:spPr>
          <a:xfrm>
            <a:off x="6629400" y="2900172"/>
            <a:ext cx="2097405" cy="479044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1500" dirty="0" smtClean="0">
                <a:solidFill>
                  <a:srgbClr val="black"/>
                </a:solidFill>
                <a:latin typeface="Arial" pitchFamily="34" charset="0"/>
                <a:cs typeface="Arial" pitchFamily="34" charset="0"/>
              </a:rPr>
              <a:t>Responds to requests</a:t>
            </a:r>
            <a:endParaRPr lang="en-US" sz="1500" dirty="0"/>
          </a:p>
        </p:txBody>
      </p:sp>
      <p:sp>
        <p:nvSpPr>
          <p:cNvPr id="15" name="Object 15"/>
          <p:cNvSpPr txBox="1"/>
          <p:nvPr/>
        </p:nvSpPr>
        <p:spPr>
          <a:xfrm>
            <a:off x="6629400" y="3196336"/>
            <a:ext cx="2395220" cy="542544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1000" dirty="0" smtClean="0">
                <a:solidFill>
                  <a:srgbClr val="666666"/>
                </a:solidFill>
                <a:latin typeface="Arial" pitchFamily="34" charset="0"/>
                <a:cs typeface="Arial" pitchFamily="34" charset="0"/>
              </a:rPr>
              <a:t>Example: Responds that the hours are 9 a.m. to 10 p.m.</a:t>
            </a:r>
            <a:endParaRPr lang="en-US" sz="10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8600" y="228600"/>
            <a:ext cx="685800" cy="68580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8640" y="777240"/>
            <a:ext cx="685800" cy="685800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6032" y="896112"/>
            <a:ext cx="320040" cy="32004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868680" y="228600"/>
            <a:ext cx="2214372" cy="440944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1200" dirty="0" smtClean="0">
                <a:solidFill>
                  <a:srgbClr val="666666"/>
                </a:solidFill>
                <a:latin typeface="Arial" pitchFamily="34" charset="0"/>
                <a:cs typeface="Arial" pitchFamily="34" charset="0"/>
              </a:rPr>
              <a:t>Web Development in Context</a:t>
            </a:r>
            <a:endParaRPr lang="en-US" sz="1200" dirty="0"/>
          </a:p>
        </p:txBody>
      </p:sp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85800" y="914400"/>
            <a:ext cx="411480" cy="41148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441655" y="320040"/>
            <a:ext cx="8412480" cy="690880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2700" dirty="0" smtClean="0">
                <a:solidFill>
                  <a:srgbClr val="176CEE"/>
                </a:solidFill>
                <a:latin typeface="Arial" pitchFamily="34" charset="0"/>
                <a:cs typeface="Arial" pitchFamily="34" charset="0"/>
              </a:rPr>
              <a:t>Browsers</a:t>
            </a:r>
            <a:endParaRPr lang="en-US" sz="2700" dirty="0"/>
          </a:p>
        </p:txBody>
      </p:sp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909560" y="457200"/>
            <a:ext cx="457200" cy="457200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1161288" y="2188972"/>
            <a:ext cx="4000000" cy="457200"/>
          </a:xfrm>
          <a:prstGeom prst="rect">
            <a:avLst/>
          </a:prstGeom>
          <a:noFill/>
        </p:spPr>
        <p:txBody>
          <a:bodyPr wrap="square" rtlCol="0"/>
          <a:lstStyle>
            <a:lvl1pPr>
              <a:buChar char="•"/>
              <a:spcBef>
                <a:spcPct val="20000"/>
              </a:spcBef>
            </a:lvl1pPr>
            <a:lvl2pPr>
              <a:buChar char="•"/>
            </a:lvl2pPr>
            <a:lvl3pPr>
              <a:buChar char="•"/>
            </a:lvl3pPr>
            <a:lvl4pPr>
              <a:buChar char="•"/>
            </a:lvl4pPr>
            <a:lvl5pPr>
              <a:buChar char="•"/>
            </a:lvl5pPr>
          </a:lstStyle>
          <a:p>
            <a:r>
              <a:rPr lang="en-US" sz="1800" lvl="0" dirty="0" smtClean="0">
                <a:solidFill>
                  <a:srgbClr val="black"/>
                </a:solidFill>
                <a:latin typeface="Arial" pitchFamily="34" charset="0"/>
                <a:cs typeface="Arial" pitchFamily="34" charset="0"/>
              </a:rPr>
              <a:t>Chrome</a:t>
            </a:r>
            <a:r>
              <a:rPr lang="en-US" dirty="0" smtClean="0"/>
              <a:t/>
            </a:r>
          </a:p>
          <a:p>
            <a:r>
              <a:rPr lang="en-US" dirty="0" smtClean="0"/>
              <a:t/>
            </a:r>
            <a:r>
              <a:rPr lang="en-US" sz="1800" lvl="0" dirty="0" smtClean="0">
                <a:solidFill>
                  <a:srgbClr val="black"/>
                </a:solidFill>
                <a:latin typeface="Arial" pitchFamily="34" charset="0"/>
                <a:cs typeface="Arial" pitchFamily="34" charset="0"/>
              </a:rPr>
              <a:t>Edge</a:t>
            </a:r>
            <a:r>
              <a:rPr lang="en-US" dirty="0" smtClean="0"/>
              <a:t/>
            </a:r>
          </a:p>
          <a:p>
            <a:r>
              <a:rPr lang="en-US" dirty="0" smtClean="0"/>
              <a:t/>
            </a:r>
            <a:r>
              <a:rPr lang="en-US" sz="1800" lvl="0" dirty="0" smtClean="0">
                <a:solidFill>
                  <a:srgbClr val="black"/>
                </a:solidFill>
                <a:latin typeface="Arial" pitchFamily="34" charset="0"/>
                <a:cs typeface="Arial" pitchFamily="34" charset="0"/>
              </a:rPr>
              <a:t>Firefox</a:t>
            </a:r>
            <a:r>
              <a:rPr lang="en-US" dirty="0" smtClean="0"/>
              <a:t/>
            </a:r>
          </a:p>
          <a:p>
            <a:r>
              <a:rPr lang="en-US" dirty="0" smtClean="0"/>
              <a:t/>
            </a:r>
            <a:r>
              <a:rPr lang="en-US" sz="1800" lvl="0" dirty="0" smtClean="0">
                <a:solidFill>
                  <a:srgbClr val="black"/>
                </a:solidFill>
                <a:latin typeface="Arial" pitchFamily="34" charset="0"/>
                <a:cs typeface="Arial" pitchFamily="34" charset="0"/>
              </a:rPr>
              <a:t>Etc.</a:t>
            </a:r>
            <a:endParaRPr lang="en-US" sz="1800" dirty="0"/>
          </a:p>
        </p:txBody>
      </p:sp>
      <p:pic>
        <p:nvPicPr>
          <p:cNvPr id="10" name="Object 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572000" y="964692"/>
            <a:ext cx="3785616" cy="378561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8600" y="228600"/>
            <a:ext cx="685800" cy="68580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8640" y="777240"/>
            <a:ext cx="685800" cy="685800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6032" y="896112"/>
            <a:ext cx="320040" cy="32004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868680" y="228600"/>
            <a:ext cx="2214372" cy="440944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1200" dirty="0" smtClean="0">
                <a:solidFill>
                  <a:srgbClr val="666666"/>
                </a:solidFill>
                <a:latin typeface="Arial" pitchFamily="34" charset="0"/>
                <a:cs typeface="Arial" pitchFamily="34" charset="0"/>
              </a:rPr>
              <a:t>Web Development in Context</a:t>
            </a:r>
            <a:endParaRPr lang="en-US" sz="1200" dirty="0"/>
          </a:p>
        </p:txBody>
      </p:sp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85800" y="914400"/>
            <a:ext cx="411480" cy="41148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441655" y="320040"/>
            <a:ext cx="8412480" cy="690880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2700" dirty="0" smtClean="0">
                <a:solidFill>
                  <a:srgbClr val="176CEE"/>
                </a:solidFill>
                <a:latin typeface="Arial" pitchFamily="34" charset="0"/>
                <a:cs typeface="Arial" pitchFamily="34" charset="0"/>
              </a:rPr>
              <a:t>Static Websites</a:t>
            </a:r>
            <a:endParaRPr lang="en-US" sz="2700" dirty="0"/>
          </a:p>
        </p:txBody>
      </p:sp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909560" y="457200"/>
            <a:ext cx="457200" cy="45720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02920" y="2184548"/>
            <a:ext cx="685800" cy="153943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554480" y="2859786"/>
            <a:ext cx="342900" cy="342900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130552" y="1505966"/>
            <a:ext cx="713232" cy="713232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2130552" y="2173478"/>
            <a:ext cx="379476" cy="576580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1800" dirty="0" smtClean="0">
                <a:solidFill>
                  <a:srgbClr val="176CEE"/>
                </a:solidFill>
                <a:latin typeface="Arial" pitchFamily="34" charset="0"/>
                <a:cs typeface="Arial" pitchFamily="34" charset="0"/>
              </a:rPr>
              <a:t>+</a:t>
            </a:r>
            <a:endParaRPr lang="en-US" sz="1800" dirty="0"/>
          </a:p>
        </p:txBody>
      </p:sp>
      <p:pic>
        <p:nvPicPr>
          <p:cNvPr id="13" name="Object 12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130552" y="2612898"/>
            <a:ext cx="713232" cy="713232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2130552" y="3280410"/>
            <a:ext cx="379476" cy="576580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1800" dirty="0" smtClean="0">
                <a:solidFill>
                  <a:srgbClr val="176CEE"/>
                </a:solidFill>
                <a:latin typeface="Arial" pitchFamily="34" charset="0"/>
                <a:cs typeface="Arial" pitchFamily="34" charset="0"/>
              </a:rPr>
              <a:t>+</a:t>
            </a:r>
            <a:endParaRPr lang="en-US" sz="1800" dirty="0"/>
          </a:p>
        </p:txBody>
      </p:sp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130552" y="3719830"/>
            <a:ext cx="713232" cy="713232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200400" y="2859786"/>
            <a:ext cx="342900" cy="342900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794760" y="2653284"/>
            <a:ext cx="685800" cy="687185"/>
          </a:xfrm>
          <a:prstGeom prst="rect">
            <a:avLst/>
          </a:prstGeom>
        </p:spPr>
      </p:pic>
      <p:sp>
        <p:nvSpPr>
          <p:cNvPr id="18" name="Object 18"/>
          <p:cNvSpPr txBox="1"/>
          <p:nvPr/>
        </p:nvSpPr>
        <p:spPr>
          <a:xfrm>
            <a:off x="4846320" y="2788666"/>
            <a:ext cx="379476" cy="576580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1800" dirty="0" smtClean="0">
                <a:solidFill>
                  <a:srgbClr val="176CEE"/>
                </a:solidFill>
                <a:latin typeface="Arial" pitchFamily="34" charset="0"/>
                <a:cs typeface="Arial" pitchFamily="34" charset="0"/>
              </a:rPr>
              <a:t>=</a:t>
            </a:r>
            <a:endParaRPr lang="en-US" sz="1800" dirty="0"/>
          </a:p>
        </p:txBody>
      </p:sp>
      <p:pic>
        <p:nvPicPr>
          <p:cNvPr id="19" name="Object 1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394960" y="2301545"/>
            <a:ext cx="3200400" cy="145938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8600" y="228600"/>
            <a:ext cx="685800" cy="68580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8640" y="777240"/>
            <a:ext cx="685800" cy="685800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6032" y="896112"/>
            <a:ext cx="320040" cy="32004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868680" y="228600"/>
            <a:ext cx="2214372" cy="440944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1200" dirty="0" smtClean="0">
                <a:solidFill>
                  <a:srgbClr val="666666"/>
                </a:solidFill>
                <a:latin typeface="Arial" pitchFamily="34" charset="0"/>
                <a:cs typeface="Arial" pitchFamily="34" charset="0"/>
              </a:rPr>
              <a:t>Web Development in Context</a:t>
            </a:r>
            <a:endParaRPr lang="en-US" sz="1200" dirty="0"/>
          </a:p>
        </p:txBody>
      </p:sp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85800" y="914400"/>
            <a:ext cx="411480" cy="41148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441655" y="320040"/>
            <a:ext cx="8412480" cy="690880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2700" dirty="0" smtClean="0">
                <a:solidFill>
                  <a:srgbClr val="176CEE"/>
                </a:solidFill>
                <a:latin typeface="Arial" pitchFamily="34" charset="0"/>
                <a:cs typeface="Arial" pitchFamily="34" charset="0"/>
              </a:rPr>
              <a:t>Discussion: Static Websites</a:t>
            </a:r>
            <a:endParaRPr lang="en-US" sz="2700" dirty="0"/>
          </a:p>
        </p:txBody>
      </p:sp>
      <p:sp>
        <p:nvSpPr>
          <p:cNvPr id="8" name="Object 8"/>
          <p:cNvSpPr txBox="1"/>
          <p:nvPr/>
        </p:nvSpPr>
        <p:spPr>
          <a:xfrm>
            <a:off x="621792" y="2500630"/>
            <a:ext cx="3824478" cy="805180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1800" dirty="0" smtClean="0">
                <a:solidFill>
                  <a:srgbClr val="176CEE"/>
                </a:solidFill>
                <a:latin typeface="Arial" pitchFamily="34" charset="0"/>
                <a:cs typeface="Arial" pitchFamily="34" charset="0"/>
              </a:rPr>
              <a:t>What are some examples of static websites you've visited in the past?</a:t>
            </a:r>
            <a:endParaRPr lang="en-US" sz="1800" dirty="0"/>
          </a:p>
        </p:txBody>
      </p:sp>
      <p:pic>
        <p:nvPicPr>
          <p:cNvPr id="9" name="Object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572000" y="1994380"/>
            <a:ext cx="3785616" cy="1726241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8600" y="228600"/>
            <a:ext cx="685800" cy="68580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8640" y="777240"/>
            <a:ext cx="685800" cy="685800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6032" y="896112"/>
            <a:ext cx="320040" cy="32004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868680" y="228600"/>
            <a:ext cx="2214372" cy="440944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1200" dirty="0" smtClean="0">
                <a:solidFill>
                  <a:srgbClr val="666666"/>
                </a:solidFill>
                <a:latin typeface="Arial" pitchFamily="34" charset="0"/>
                <a:cs typeface="Arial" pitchFamily="34" charset="0"/>
              </a:rPr>
              <a:t>Web Development in Context</a:t>
            </a:r>
            <a:endParaRPr lang="en-US" sz="1200" dirty="0"/>
          </a:p>
        </p:txBody>
      </p:sp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85800" y="914400"/>
            <a:ext cx="411480" cy="41148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441655" y="320040"/>
            <a:ext cx="8412480" cy="690880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2700" dirty="0" smtClean="0">
                <a:solidFill>
                  <a:srgbClr val="176CEE"/>
                </a:solidFill>
                <a:latin typeface="Arial" pitchFamily="34" charset="0"/>
                <a:cs typeface="Arial" pitchFamily="34" charset="0"/>
              </a:rPr>
              <a:t>Roadmap</a:t>
            </a:r>
            <a:endParaRPr lang="en-US" sz="2700" dirty="0"/>
          </a:p>
        </p:txBody>
      </p:sp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38961" y="914400"/>
            <a:ext cx="6866078" cy="38862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22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2022-11-21T14:38:28Z</dcterms:created>
  <dcterms:modified xsi:type="dcterms:W3CDTF">2022-11-21T14:38:28Z</dcterms:modified>
</cp:coreProperties>
</file>